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embeddedFontLst>
    <p:embeddedFont>
      <p:font typeface="Merriweather Light"/>
      <p:regular r:id="rId26"/>
      <p:bold r:id="rId27"/>
      <p:italic r:id="rId28"/>
      <p:boldItalic r:id="rId29"/>
    </p:embeddedFont>
    <p:embeddedFont>
      <p:font typeface="Montserrat"/>
      <p:regular r:id="rId30"/>
      <p:bold r:id="rId31"/>
      <p:italic r:id="rId32"/>
      <p:boldItalic r:id="rId33"/>
    </p:embeddedFont>
    <p:embeddedFont>
      <p:font typeface="Open Sans SemiBold"/>
      <p:regular r:id="rId34"/>
      <p:bold r:id="rId35"/>
      <p:italic r:id="rId36"/>
      <p:boldItalic r:id="rId37"/>
    </p:embeddedFont>
    <p:embeddedFont>
      <p:font typeface="Vidaloka"/>
      <p:regular r:id="rId38"/>
    </p:embeddedFont>
    <p:embeddedFont>
      <p:font typeface="Russo One"/>
      <p:regular r:id="rId39"/>
    </p:embeddedFont>
    <p:embeddedFont>
      <p:font typeface="Mako"/>
      <p:regular r:id="rId40"/>
    </p:embeddedFont>
    <p:embeddedFont>
      <p:font typeface="Crimson Text"/>
      <p:regular r:id="rId41"/>
      <p:bold r:id="rId42"/>
      <p:italic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ako-regular.fntdata"/><Relationship Id="rId42" Type="http://schemas.openxmlformats.org/officeDocument/2006/relationships/font" Target="fonts/CrimsonText-bold.fntdata"/><Relationship Id="rId41" Type="http://schemas.openxmlformats.org/officeDocument/2006/relationships/font" Target="fonts/CrimsonText-regular.fntdata"/><Relationship Id="rId44" Type="http://schemas.openxmlformats.org/officeDocument/2006/relationships/font" Target="fonts/CrimsonText-boldItalic.fntdata"/><Relationship Id="rId43" Type="http://schemas.openxmlformats.org/officeDocument/2006/relationships/font" Target="fonts/CrimsonText-italic.fntdata"/><Relationship Id="rId46" Type="http://schemas.openxmlformats.org/officeDocument/2006/relationships/font" Target="fonts/OpenSans-bold.fntdata"/><Relationship Id="rId45"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OpenSans-boldItalic.fntdata"/><Relationship Id="rId47" Type="http://schemas.openxmlformats.org/officeDocument/2006/relationships/font" Target="fonts/Open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ontserrat-bold.fntdata"/><Relationship Id="rId30" Type="http://schemas.openxmlformats.org/officeDocument/2006/relationships/font" Target="fonts/Montserrat-regular.fntdata"/><Relationship Id="rId33" Type="http://schemas.openxmlformats.org/officeDocument/2006/relationships/font" Target="fonts/Montserrat-boldItalic.fntdata"/><Relationship Id="rId32" Type="http://schemas.openxmlformats.org/officeDocument/2006/relationships/font" Target="fonts/Montserrat-italic.fntdata"/><Relationship Id="rId35" Type="http://schemas.openxmlformats.org/officeDocument/2006/relationships/font" Target="fonts/OpenSansSemiBold-bold.fntdata"/><Relationship Id="rId34" Type="http://schemas.openxmlformats.org/officeDocument/2006/relationships/font" Target="fonts/OpenSansSemiBold-regular.fntdata"/><Relationship Id="rId37" Type="http://schemas.openxmlformats.org/officeDocument/2006/relationships/font" Target="fonts/OpenSansSemiBold-boldItalic.fntdata"/><Relationship Id="rId36" Type="http://schemas.openxmlformats.org/officeDocument/2006/relationships/font" Target="fonts/OpenSansSemiBold-italic.fntdata"/><Relationship Id="rId39" Type="http://schemas.openxmlformats.org/officeDocument/2006/relationships/font" Target="fonts/RussoOne-regular.fntdata"/><Relationship Id="rId38" Type="http://schemas.openxmlformats.org/officeDocument/2006/relationships/font" Target="fonts/Vidaloka-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font" Target="fonts/MerriweatherLight-regular.fntdata"/><Relationship Id="rId25" Type="http://schemas.openxmlformats.org/officeDocument/2006/relationships/slide" Target="slides/slide21.xml"/><Relationship Id="rId28" Type="http://schemas.openxmlformats.org/officeDocument/2006/relationships/font" Target="fonts/MerriweatherLight-italic.fntdata"/><Relationship Id="rId27" Type="http://schemas.openxmlformats.org/officeDocument/2006/relationships/font" Target="fonts/MerriweatherLight-bold.fntdata"/><Relationship Id="rId29" Type="http://schemas.openxmlformats.org/officeDocument/2006/relationships/font" Target="fonts/MerriweatherLight-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105aad17dc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105aad17dc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1083f33e91c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1083f33e91c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cd8a80d6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cd8a80d6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f970894ba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f970894ba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07a9a8b46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107a9a8b46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f970894ba3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2f970894ba3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f970894ba3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2f970894ba3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Sticky</a:t>
            </a:r>
            <a:r>
              <a:rPr lang="en"/>
              <a:t> notes are color coded based on topics that we covered with 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Example: Green is her talking about her major and classes – blue is internship over the summer…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f970894ba3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2f970894ba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Specifically for the </a:t>
            </a:r>
            <a:r>
              <a:rPr lang="en"/>
              <a:t>questions</a:t>
            </a:r>
            <a:r>
              <a:rPr lang="en"/>
              <a:t> asked part, the arrows mean the initial question led to the secondary question. Conversations about her summer and what she did led to asking about internships, how they were, did she like them, does she want more. etc.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f985fbcb7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f985fbcb7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this was scheduled through Zoom</a:t>
            </a:r>
            <a:endParaRPr/>
          </a:p>
          <a:p>
            <a:pPr indent="0" lvl="0" marL="0" rtl="0" algn="l">
              <a:spcBef>
                <a:spcPts val="0"/>
              </a:spcBef>
              <a:spcAft>
                <a:spcPts val="0"/>
              </a:spcAft>
              <a:buNone/>
            </a:pPr>
            <a:r>
              <a:rPr lang="en"/>
              <a:t>Ginelle recorded, took notes, and held interview</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f985fbcb7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f985fbcb7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f985fbcb7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f985fbcb7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 of sight out of mind” is how she views the stress caused by thinking of the future WHEN she seals it away through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f9974e2e8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2f9974e2e8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2f9974e2e8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2f9974e2e8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f9974e2e8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2f9974e2e8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2f9974e2e8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2f9974e2e8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f9974e2e8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2f9974e2e8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f9974e2e8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f9974e2e8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f985fbcb78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f985fbcb7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cc7554a049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cc7554a049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f9974e2e8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f9974e2e8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039975" y="1248300"/>
            <a:ext cx="7064100" cy="20526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040000" y="3300900"/>
            <a:ext cx="7064100" cy="441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11" name="Google Shape;11;p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 name="Google Shape;12;p2"/>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 name="Google Shape;13;p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 name="Google Shape;14;p2"/>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 name="Google Shape;17;p3"/>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8" name="Google Shape;18;p3"/>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 name="Google Shape;19;p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 name="Google Shape;20;p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 name="Google Shape;21;p3"/>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 name="Google Shape;22;p3"/>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4"/>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1"/>
              </a:buClr>
              <a:buSzPts val="1800"/>
              <a:buFont typeface="Lato"/>
              <a:buChar char="●"/>
              <a:defRPr sz="1100"/>
            </a:lvl1pPr>
            <a:lvl2pPr indent="-317500" lvl="1" marL="914400">
              <a:spcBef>
                <a:spcPts val="0"/>
              </a:spcBef>
              <a:spcAft>
                <a:spcPts val="0"/>
              </a:spcAft>
              <a:buClr>
                <a:schemeClr val="dk1"/>
              </a:buClr>
              <a:buSzPts val="1400"/>
              <a:buFont typeface="Lato"/>
              <a:buChar char="○"/>
              <a:defRPr/>
            </a:lvl2pPr>
            <a:lvl3pPr indent="-317500" lvl="2" marL="1371600">
              <a:spcBef>
                <a:spcPts val="0"/>
              </a:spcBef>
              <a:spcAft>
                <a:spcPts val="0"/>
              </a:spcAft>
              <a:buClr>
                <a:schemeClr val="dk1"/>
              </a:buClr>
              <a:buSzPts val="1400"/>
              <a:buFont typeface="Lato"/>
              <a:buChar char="■"/>
              <a:defRPr/>
            </a:lvl3pPr>
            <a:lvl4pPr indent="-317500" lvl="3" marL="1828800">
              <a:spcBef>
                <a:spcPts val="0"/>
              </a:spcBef>
              <a:spcAft>
                <a:spcPts val="0"/>
              </a:spcAft>
              <a:buClr>
                <a:schemeClr val="dk1"/>
              </a:buClr>
              <a:buSzPts val="1400"/>
              <a:buFont typeface="Lato"/>
              <a:buChar char="●"/>
              <a:defRPr/>
            </a:lvl4pPr>
            <a:lvl5pPr indent="-317500" lvl="4" marL="2286000">
              <a:spcBef>
                <a:spcPts val="0"/>
              </a:spcBef>
              <a:spcAft>
                <a:spcPts val="0"/>
              </a:spcAft>
              <a:buClr>
                <a:schemeClr val="dk1"/>
              </a:buClr>
              <a:buSzPts val="1400"/>
              <a:buFont typeface="Lato"/>
              <a:buChar char="○"/>
              <a:defRPr/>
            </a:lvl5pPr>
            <a:lvl6pPr indent="-317500" lvl="5" marL="2743200">
              <a:spcBef>
                <a:spcPts val="0"/>
              </a:spcBef>
              <a:spcAft>
                <a:spcPts val="0"/>
              </a:spcAft>
              <a:buClr>
                <a:schemeClr val="dk1"/>
              </a:buClr>
              <a:buSzPts val="1400"/>
              <a:buFont typeface="Lato"/>
              <a:buChar char="■"/>
              <a:defRPr/>
            </a:lvl6pPr>
            <a:lvl7pPr indent="-317500" lvl="6" marL="3200400">
              <a:spcBef>
                <a:spcPts val="0"/>
              </a:spcBef>
              <a:spcAft>
                <a:spcPts val="0"/>
              </a:spcAft>
              <a:buClr>
                <a:schemeClr val="dk1"/>
              </a:buClr>
              <a:buSzPts val="1400"/>
              <a:buFont typeface="Lato"/>
              <a:buChar char="●"/>
              <a:defRPr/>
            </a:lvl7pPr>
            <a:lvl8pPr indent="-317500" lvl="7" marL="3657600">
              <a:spcBef>
                <a:spcPts val="0"/>
              </a:spcBef>
              <a:spcAft>
                <a:spcPts val="0"/>
              </a:spcAft>
              <a:buClr>
                <a:schemeClr val="dk1"/>
              </a:buClr>
              <a:buSzPts val="1400"/>
              <a:buFont typeface="Lato"/>
              <a:buChar char="○"/>
              <a:defRPr/>
            </a:lvl8pPr>
            <a:lvl9pPr indent="-317500" lvl="8" marL="4114800">
              <a:spcBef>
                <a:spcPts val="0"/>
              </a:spcBef>
              <a:spcAft>
                <a:spcPts val="0"/>
              </a:spcAft>
              <a:buClr>
                <a:schemeClr val="dk1"/>
              </a:buClr>
              <a:buSzPts val="1400"/>
              <a:buFont typeface="Lato"/>
              <a:buChar char="■"/>
              <a:defRPr/>
            </a:lvl9pPr>
          </a:lstStyle>
          <a:p/>
        </p:txBody>
      </p:sp>
      <p:cxnSp>
        <p:nvCxnSpPr>
          <p:cNvPr id="26" name="Google Shape;26;p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 name="Google Shape;27;p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 name="Google Shape;28;p4"/>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5"/>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5"/>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2" name="Google Shape;32;p5"/>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 name="Google Shape;33;p5"/>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4" name="Google Shape;34;p5"/>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5" name="Google Shape;35;p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 name="Google Shape;36;p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 name="Google Shape;37;p5"/>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cxnSp>
        <p:nvCxnSpPr>
          <p:cNvPr id="40" name="Google Shape;40;p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 name="Google Shape;41;p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44" name="Google Shape;44;p7"/>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5" name="Google Shape;45;p7"/>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6" name="Google Shape;46;p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 name="Google Shape;47;p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 name="Shape 48"/>
        <p:cNvGrpSpPr/>
        <p:nvPr/>
      </p:nvGrpSpPr>
      <p:grpSpPr>
        <a:xfrm>
          <a:off x="0" y="0"/>
          <a:ext cx="0" cy="0"/>
          <a:chOff x="0" y="0"/>
          <a:chExt cx="0" cy="0"/>
        </a:xfrm>
      </p:grpSpPr>
      <p:sp>
        <p:nvSpPr>
          <p:cNvPr id="49" name="Google Shape;49;p8"/>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0" name="Google Shape;50;p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1" name="Google Shape;51;p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2" name="Google Shape;52;p8"/>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3" name="Google Shape;53;p8"/>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4" name="Shape 54"/>
        <p:cNvGrpSpPr/>
        <p:nvPr/>
      </p:nvGrpSpPr>
      <p:grpSpPr>
        <a:xfrm>
          <a:off x="0" y="0"/>
          <a:ext cx="0" cy="0"/>
          <a:chOff x="0" y="0"/>
          <a:chExt cx="0" cy="0"/>
        </a:xfrm>
      </p:grpSpPr>
      <p:sp>
        <p:nvSpPr>
          <p:cNvPr id="55" name="Google Shape;55;p9"/>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56" name="Google Shape;56;p9"/>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7" name="Google Shape;57;p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8" name="Google Shape;58;p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9"/>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 name="Shape 60"/>
        <p:cNvGrpSpPr/>
        <p:nvPr/>
      </p:nvGrpSpPr>
      <p:grpSpPr>
        <a:xfrm>
          <a:off x="0" y="0"/>
          <a:ext cx="0" cy="0"/>
          <a:chOff x="0" y="0"/>
          <a:chExt cx="0" cy="0"/>
        </a:xfrm>
      </p:grpSpPr>
      <p:sp>
        <p:nvSpPr>
          <p:cNvPr id="61" name="Google Shape;61;p10"/>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62" name="Google Shape;62;p1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3" name="Google Shape;63;p1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4" name="Google Shape;64;p10"/>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5" name="Shape 65"/>
        <p:cNvGrpSpPr/>
        <p:nvPr/>
      </p:nvGrpSpPr>
      <p:grpSpPr>
        <a:xfrm>
          <a:off x="0" y="0"/>
          <a:ext cx="0" cy="0"/>
          <a:chOff x="0" y="0"/>
          <a:chExt cx="0" cy="0"/>
        </a:xfrm>
      </p:grpSpPr>
      <p:sp>
        <p:nvSpPr>
          <p:cNvPr id="66" name="Google Shape;66;p11"/>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p:txBody>
      </p:sp>
      <p:cxnSp>
        <p:nvCxnSpPr>
          <p:cNvPr id="68" name="Google Shape;68;p1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9" name="Google Shape;69;p1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0" name="Google Shape;70;p1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71" name="Google Shape;71;p1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2" name="Shape 7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73" name="Shape 73"/>
        <p:cNvGrpSpPr/>
        <p:nvPr/>
      </p:nvGrpSpPr>
      <p:grpSpPr>
        <a:xfrm>
          <a:off x="0" y="0"/>
          <a:ext cx="0" cy="0"/>
          <a:chOff x="0" y="0"/>
          <a:chExt cx="0" cy="0"/>
        </a:xfrm>
      </p:grpSpPr>
      <p:sp>
        <p:nvSpPr>
          <p:cNvPr id="74" name="Google Shape;74;p13"/>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5" name="Google Shape;75;p13"/>
          <p:cNvSpPr txBox="1"/>
          <p:nvPr>
            <p:ph idx="1" type="subTitle"/>
          </p:nvPr>
        </p:nvSpPr>
        <p:spPr>
          <a:xfrm>
            <a:off x="5859325" y="1405390"/>
            <a:ext cx="2486100" cy="40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6" name="Google Shape;76;p13"/>
          <p:cNvSpPr txBox="1"/>
          <p:nvPr>
            <p:ph idx="2" type="subTitle"/>
          </p:nvPr>
        </p:nvSpPr>
        <p:spPr>
          <a:xfrm>
            <a:off x="5859325" y="180641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7" name="Google Shape;77;p13"/>
          <p:cNvSpPr txBox="1"/>
          <p:nvPr>
            <p:ph idx="3" type="subTitle"/>
          </p:nvPr>
        </p:nvSpPr>
        <p:spPr>
          <a:xfrm>
            <a:off x="1903925" y="1405390"/>
            <a:ext cx="2486100" cy="40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8" name="Google Shape;78;p13"/>
          <p:cNvSpPr txBox="1"/>
          <p:nvPr>
            <p:ph idx="4" type="subTitle"/>
          </p:nvPr>
        </p:nvSpPr>
        <p:spPr>
          <a:xfrm>
            <a:off x="1903925" y="180641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9" name="Google Shape;79;p13"/>
          <p:cNvSpPr txBox="1"/>
          <p:nvPr>
            <p:ph idx="5" type="subTitle"/>
          </p:nvPr>
        </p:nvSpPr>
        <p:spPr>
          <a:xfrm>
            <a:off x="5859325" y="3171118"/>
            <a:ext cx="2486100" cy="46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0" name="Google Shape;80;p13"/>
          <p:cNvSpPr txBox="1"/>
          <p:nvPr>
            <p:ph idx="6" type="subTitle"/>
          </p:nvPr>
        </p:nvSpPr>
        <p:spPr>
          <a:xfrm>
            <a:off x="5859325" y="356548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1" name="Google Shape;81;p13"/>
          <p:cNvSpPr txBox="1"/>
          <p:nvPr>
            <p:ph idx="7" type="subTitle"/>
          </p:nvPr>
        </p:nvSpPr>
        <p:spPr>
          <a:xfrm>
            <a:off x="1903925" y="3171118"/>
            <a:ext cx="2486100" cy="46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2" name="Google Shape;82;p13"/>
          <p:cNvSpPr txBox="1"/>
          <p:nvPr>
            <p:ph idx="8" type="subTitle"/>
          </p:nvPr>
        </p:nvSpPr>
        <p:spPr>
          <a:xfrm>
            <a:off x="1903975" y="356548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3" name="Google Shape;83;p13"/>
          <p:cNvSpPr txBox="1"/>
          <p:nvPr>
            <p:ph hasCustomPrompt="1" idx="9" type="title"/>
          </p:nvPr>
        </p:nvSpPr>
        <p:spPr>
          <a:xfrm>
            <a:off x="798575" y="1417915"/>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p:nvPr>
            <p:ph hasCustomPrompt="1" idx="13" type="title"/>
          </p:nvPr>
        </p:nvSpPr>
        <p:spPr>
          <a:xfrm>
            <a:off x="4753975" y="1403976"/>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p:nvPr>
            <p:ph hasCustomPrompt="1" idx="14" type="title"/>
          </p:nvPr>
        </p:nvSpPr>
        <p:spPr>
          <a:xfrm>
            <a:off x="798625" y="3176773"/>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p:nvPr>
            <p:ph hasCustomPrompt="1" idx="15" type="title"/>
          </p:nvPr>
        </p:nvSpPr>
        <p:spPr>
          <a:xfrm>
            <a:off x="4753975" y="3162833"/>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8" name="Google Shape;88;p1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89" name="Shape 89"/>
        <p:cNvGrpSpPr/>
        <p:nvPr/>
      </p:nvGrpSpPr>
      <p:grpSpPr>
        <a:xfrm>
          <a:off x="0" y="0"/>
          <a:ext cx="0" cy="0"/>
          <a:chOff x="0" y="0"/>
          <a:chExt cx="0" cy="0"/>
        </a:xfrm>
      </p:grpSpPr>
      <p:sp>
        <p:nvSpPr>
          <p:cNvPr id="90" name="Google Shape;90;p14"/>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14"/>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2" name="Google Shape;92;p14"/>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3" name="Google Shape;93;p14"/>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4" name="Google Shape;94;p14"/>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5" name="Google Shape;95;p14"/>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6" name="Google Shape;96;p14"/>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 name="Google Shape;97;p14"/>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8" name="Google Shape;98;p14"/>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9" name="Google Shape;99;p14"/>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0" name="Google Shape;100;p14"/>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1" name="Google Shape;101;p14"/>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2" name="Google Shape;102;p14"/>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3" name="Google Shape;103;p14"/>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4" name="Google Shape;104;p14"/>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5" name="Google Shape;105;p14"/>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6" name="Google Shape;106;p14"/>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7" name="Google Shape;107;p14"/>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8" name="Google Shape;108;p14"/>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9" name="Google Shape;109;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0" name="Google Shape;110;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1" name="Google Shape;111;p1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2" name="Google Shape;112;p1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13" name="Shape 113"/>
        <p:cNvGrpSpPr/>
        <p:nvPr/>
      </p:nvGrpSpPr>
      <p:grpSpPr>
        <a:xfrm>
          <a:off x="0" y="0"/>
          <a:ext cx="0" cy="0"/>
          <a:chOff x="0" y="0"/>
          <a:chExt cx="0" cy="0"/>
        </a:xfrm>
      </p:grpSpPr>
      <p:sp>
        <p:nvSpPr>
          <p:cNvPr id="114" name="Google Shape;114;p15"/>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15" name="Google Shape;115;p15"/>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16" name="Google Shape;116;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7" name="Google Shape;117;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18" name="Shape 118"/>
        <p:cNvGrpSpPr/>
        <p:nvPr/>
      </p:nvGrpSpPr>
      <p:grpSpPr>
        <a:xfrm>
          <a:off x="0" y="0"/>
          <a:ext cx="0" cy="0"/>
          <a:chOff x="0" y="0"/>
          <a:chExt cx="0" cy="0"/>
        </a:xfrm>
      </p:grpSpPr>
      <p:sp>
        <p:nvSpPr>
          <p:cNvPr id="119" name="Google Shape;119;p16"/>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20" name="Google Shape;120;p16"/>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21" name="Google Shape;12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2" name="Google Shape;12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3" name="Google Shape;123;p1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24" name="Google Shape;124;p1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25" name="Shape 125"/>
        <p:cNvGrpSpPr/>
        <p:nvPr/>
      </p:nvGrpSpPr>
      <p:grpSpPr>
        <a:xfrm>
          <a:off x="0" y="0"/>
          <a:ext cx="0" cy="0"/>
          <a:chOff x="0" y="0"/>
          <a:chExt cx="0" cy="0"/>
        </a:xfrm>
      </p:grpSpPr>
      <p:sp>
        <p:nvSpPr>
          <p:cNvPr id="126" name="Google Shape;126;p17"/>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27" name="Google Shape;127;p17"/>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28" name="Google Shape;128;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9" name="Google Shape;129;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0" name="Google Shape;130;p1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1" name="Google Shape;131;p1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32" name="Shape 132"/>
        <p:cNvGrpSpPr/>
        <p:nvPr/>
      </p:nvGrpSpPr>
      <p:grpSpPr>
        <a:xfrm>
          <a:off x="0" y="0"/>
          <a:ext cx="0" cy="0"/>
          <a:chOff x="0" y="0"/>
          <a:chExt cx="0" cy="0"/>
        </a:xfrm>
      </p:grpSpPr>
      <p:sp>
        <p:nvSpPr>
          <p:cNvPr id="133" name="Google Shape;133;p18"/>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34" name="Google Shape;134;p18"/>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35" name="Google Shape;13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6" name="Google Shape;13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37" name="Shape 137"/>
        <p:cNvGrpSpPr/>
        <p:nvPr/>
      </p:nvGrpSpPr>
      <p:grpSpPr>
        <a:xfrm>
          <a:off x="0" y="0"/>
          <a:ext cx="0" cy="0"/>
          <a:chOff x="0" y="0"/>
          <a:chExt cx="0" cy="0"/>
        </a:xfrm>
      </p:grpSpPr>
      <p:sp>
        <p:nvSpPr>
          <p:cNvPr id="138" name="Google Shape;138;p19"/>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39" name="Google Shape;139;p19"/>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40" name="Google Shape;140;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1" name="Google Shape;141;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2" name="Google Shape;142;p1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3" name="Google Shape;143;p1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4" name="Google Shape;144;p1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5" name="Google Shape;145;p1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46" name="Shape 146"/>
        <p:cNvGrpSpPr/>
        <p:nvPr/>
      </p:nvGrpSpPr>
      <p:grpSpPr>
        <a:xfrm>
          <a:off x="0" y="0"/>
          <a:ext cx="0" cy="0"/>
          <a:chOff x="0" y="0"/>
          <a:chExt cx="0" cy="0"/>
        </a:xfrm>
      </p:grpSpPr>
      <p:sp>
        <p:nvSpPr>
          <p:cNvPr id="147" name="Google Shape;147;p20"/>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48" name="Google Shape;148;p20"/>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49" name="Google Shape;149;p20"/>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50" name="Google Shape;150;p20"/>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1" name="Google Shape;151;p20"/>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2" name="Google Shape;152;p20"/>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3" name="Google Shape;153;p20"/>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54" name="Shape 154"/>
        <p:cNvGrpSpPr/>
        <p:nvPr/>
      </p:nvGrpSpPr>
      <p:grpSpPr>
        <a:xfrm>
          <a:off x="0" y="0"/>
          <a:ext cx="0" cy="0"/>
          <a:chOff x="0" y="0"/>
          <a:chExt cx="0" cy="0"/>
        </a:xfrm>
      </p:grpSpPr>
      <p:sp>
        <p:nvSpPr>
          <p:cNvPr id="155" name="Google Shape;155;p21"/>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6" name="Google Shape;156;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7" name="Google Shape;157;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8" name="Google Shape;158;p21"/>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159" name="Shape 159"/>
        <p:cNvGrpSpPr/>
        <p:nvPr/>
      </p:nvGrpSpPr>
      <p:grpSpPr>
        <a:xfrm>
          <a:off x="0" y="0"/>
          <a:ext cx="0" cy="0"/>
          <a:chOff x="0" y="0"/>
          <a:chExt cx="0" cy="0"/>
        </a:xfrm>
      </p:grpSpPr>
      <p:cxnSp>
        <p:nvCxnSpPr>
          <p:cNvPr id="160" name="Google Shape;160;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1" name="Google Shape;161;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3" name="Google Shape;163;p2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4" name="Google Shape;164;p2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5" name="Google Shape;165;p2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66" name="Google Shape;166;p22"/>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167" name="Shape 167"/>
        <p:cNvGrpSpPr/>
        <p:nvPr/>
      </p:nvGrpSpPr>
      <p:grpSpPr>
        <a:xfrm>
          <a:off x="0" y="0"/>
          <a:ext cx="0" cy="0"/>
          <a:chOff x="0" y="0"/>
          <a:chExt cx="0" cy="0"/>
        </a:xfrm>
      </p:grpSpPr>
      <p:sp>
        <p:nvSpPr>
          <p:cNvPr id="168" name="Google Shape;168;p23"/>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9" name="Google Shape;169;p23"/>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0" name="Google Shape;170;p23"/>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1" name="Google Shape;171;p23"/>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2" name="Google Shape;172;p23"/>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3" name="Google Shape;173;p23"/>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4" name="Google Shape;174;p23"/>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5" name="Google Shape;175;p23"/>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6" name="Google Shape;176;p23"/>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77" name="Google Shape;177;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8" name="Google Shape;178;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179" name="Shape 179"/>
        <p:cNvGrpSpPr/>
        <p:nvPr/>
      </p:nvGrpSpPr>
      <p:grpSpPr>
        <a:xfrm>
          <a:off x="0" y="0"/>
          <a:ext cx="0" cy="0"/>
          <a:chOff x="0" y="0"/>
          <a:chExt cx="0" cy="0"/>
        </a:xfrm>
      </p:grpSpPr>
      <p:cxnSp>
        <p:nvCxnSpPr>
          <p:cNvPr id="180" name="Google Shape;180;p2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2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2" name="Google Shape;182;p2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3" name="Google Shape;183;p2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84" name="Google Shape;184;p24"/>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185" name="Shape 185"/>
        <p:cNvGrpSpPr/>
        <p:nvPr/>
      </p:nvGrpSpPr>
      <p:grpSpPr>
        <a:xfrm>
          <a:off x="0" y="0"/>
          <a:ext cx="0" cy="0"/>
          <a:chOff x="0" y="0"/>
          <a:chExt cx="0" cy="0"/>
        </a:xfrm>
      </p:grpSpPr>
      <p:sp>
        <p:nvSpPr>
          <p:cNvPr id="186" name="Google Shape;186;p25"/>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87" name="Google Shape;187;p25"/>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188" name="Google Shape;188;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9" name="Google Shape;189;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0" name="Google Shape;190;p2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1" name="Google Shape;191;p2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192" name="Shape 192"/>
        <p:cNvGrpSpPr/>
        <p:nvPr/>
      </p:nvGrpSpPr>
      <p:grpSpPr>
        <a:xfrm>
          <a:off x="0" y="0"/>
          <a:ext cx="0" cy="0"/>
          <a:chOff x="0" y="0"/>
          <a:chExt cx="0" cy="0"/>
        </a:xfrm>
      </p:grpSpPr>
      <p:sp>
        <p:nvSpPr>
          <p:cNvPr id="193" name="Google Shape;193;p26"/>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94" name="Google Shape;194;p26"/>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195" name="Google Shape;195;p26"/>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96" name="Google Shape;196;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8" name="Google Shape;198;p26"/>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199" name="Shape 199"/>
        <p:cNvGrpSpPr/>
        <p:nvPr/>
      </p:nvGrpSpPr>
      <p:grpSpPr>
        <a:xfrm>
          <a:off x="0" y="0"/>
          <a:ext cx="0" cy="0"/>
          <a:chOff x="0" y="0"/>
          <a:chExt cx="0" cy="0"/>
        </a:xfrm>
      </p:grpSpPr>
      <p:sp>
        <p:nvSpPr>
          <p:cNvPr id="200" name="Google Shape;200;p27"/>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01" name="Google Shape;201;p27"/>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02" name="Google Shape;202;p27"/>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03" name="Google Shape;203;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4" name="Google Shape;204;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5" name="Google Shape;205;p2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6" name="Google Shape;206;p2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7" name="Google Shape;207;p2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2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09" name="Shape 209"/>
        <p:cNvGrpSpPr/>
        <p:nvPr/>
      </p:nvGrpSpPr>
      <p:grpSpPr>
        <a:xfrm>
          <a:off x="0" y="0"/>
          <a:ext cx="0" cy="0"/>
          <a:chOff x="0" y="0"/>
          <a:chExt cx="0" cy="0"/>
        </a:xfrm>
      </p:grpSpPr>
      <p:sp>
        <p:nvSpPr>
          <p:cNvPr id="210" name="Google Shape;210;p28"/>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1" name="Google Shape;211;p28"/>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2" name="Google Shape;212;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3" name="Google Shape;213;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4" name="Google Shape;214;p28"/>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15" name="Shape 215"/>
        <p:cNvGrpSpPr/>
        <p:nvPr/>
      </p:nvGrpSpPr>
      <p:grpSpPr>
        <a:xfrm>
          <a:off x="0" y="0"/>
          <a:ext cx="0" cy="0"/>
          <a:chOff x="0" y="0"/>
          <a:chExt cx="0" cy="0"/>
        </a:xfrm>
      </p:grpSpPr>
      <p:sp>
        <p:nvSpPr>
          <p:cNvPr id="216" name="Google Shape;216;p29"/>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7" name="Google Shape;217;p29"/>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8" name="Google Shape;218;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9" name="Google Shape;219;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0" name="Google Shape;220;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1" name="Google Shape;221;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2" name="Google Shape;222;p2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3" name="Google Shape;223;p2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24" name="Shape 224"/>
        <p:cNvGrpSpPr/>
        <p:nvPr/>
      </p:nvGrpSpPr>
      <p:grpSpPr>
        <a:xfrm>
          <a:off x="0" y="0"/>
          <a:ext cx="0" cy="0"/>
          <a:chOff x="0" y="0"/>
          <a:chExt cx="0" cy="0"/>
        </a:xfrm>
      </p:grpSpPr>
      <p:sp>
        <p:nvSpPr>
          <p:cNvPr id="225" name="Google Shape;225;p30"/>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6" name="Google Shape;226;p30"/>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7" name="Google Shape;227;p30"/>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8" name="Google Shape;228;p30"/>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9" name="Google Shape;229;p30"/>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0" name="Google Shape;230;p30"/>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1" name="Google Shape;231;p30"/>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32" name="Google Shape;232;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3" name="Google Shape;233;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34" name="Shape 234"/>
        <p:cNvGrpSpPr/>
        <p:nvPr/>
      </p:nvGrpSpPr>
      <p:grpSpPr>
        <a:xfrm>
          <a:off x="0" y="0"/>
          <a:ext cx="0" cy="0"/>
          <a:chOff x="0" y="0"/>
          <a:chExt cx="0" cy="0"/>
        </a:xfrm>
      </p:grpSpPr>
      <p:sp>
        <p:nvSpPr>
          <p:cNvPr id="235" name="Google Shape;235;p31"/>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6" name="Google Shape;236;p31"/>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7" name="Google Shape;237;p31"/>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8" name="Google Shape;238;p31"/>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9" name="Google Shape;239;p31"/>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0" name="Google Shape;240;p31"/>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1" name="Google Shape;241;p31"/>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42" name="Google Shape;242;p31"/>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3" name="Google Shape;243;p31"/>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4" name="Google Shape;244;p31"/>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5" name="Google Shape;245;p31"/>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6" name="Google Shape;246;p31"/>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7" name="Google Shape;247;p31"/>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48" name="Google Shape;248;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52" name="Shape 252"/>
        <p:cNvGrpSpPr/>
        <p:nvPr/>
      </p:nvGrpSpPr>
      <p:grpSpPr>
        <a:xfrm>
          <a:off x="0" y="0"/>
          <a:ext cx="0" cy="0"/>
          <a:chOff x="0" y="0"/>
          <a:chExt cx="0" cy="0"/>
        </a:xfrm>
      </p:grpSpPr>
      <p:sp>
        <p:nvSpPr>
          <p:cNvPr id="253" name="Google Shape;253;p32"/>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4" name="Google Shape;254;p32"/>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5" name="Google Shape;255;p32"/>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6" name="Google Shape;256;p32"/>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7" name="Google Shape;257;p32"/>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8" name="Google Shape;258;p32"/>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9" name="Google Shape;259;p32"/>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0" name="Google Shape;260;p32"/>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1" name="Google Shape;261;p32"/>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2" name="Google Shape;262;p32"/>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3" name="Google Shape;263;p32"/>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4" name="Google Shape;264;p32"/>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5" name="Google Shape;265;p32"/>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66" name="Google Shape;266;p3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7" name="Google Shape;267;p3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268" name="Shape 268"/>
        <p:cNvGrpSpPr/>
        <p:nvPr/>
      </p:nvGrpSpPr>
      <p:grpSpPr>
        <a:xfrm>
          <a:off x="0" y="0"/>
          <a:ext cx="0" cy="0"/>
          <a:chOff x="0" y="0"/>
          <a:chExt cx="0" cy="0"/>
        </a:xfrm>
      </p:grpSpPr>
      <p:sp>
        <p:nvSpPr>
          <p:cNvPr id="269" name="Google Shape;269;p33"/>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0" name="Google Shape;270;p33"/>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1" name="Google Shape;271;p33"/>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2" name="Google Shape;272;p33"/>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3" name="Google Shape;273;p33"/>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4" name="Google Shape;274;p33"/>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5" name="Google Shape;275;p33"/>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6" name="Google Shape;276;p33"/>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7" name="Google Shape;277;p33"/>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8" name="Google Shape;278;p33"/>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9" name="Google Shape;279;p33"/>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80" name="Google Shape;280;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1" name="Google Shape;281;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2" name="Google Shape;282;p3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3" name="Google Shape;283;p3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284" name="Shape 284"/>
        <p:cNvGrpSpPr/>
        <p:nvPr/>
      </p:nvGrpSpPr>
      <p:grpSpPr>
        <a:xfrm>
          <a:off x="0" y="0"/>
          <a:ext cx="0" cy="0"/>
          <a:chOff x="0" y="0"/>
          <a:chExt cx="0" cy="0"/>
        </a:xfrm>
      </p:grpSpPr>
      <p:sp>
        <p:nvSpPr>
          <p:cNvPr id="285" name="Google Shape;285;p34"/>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286" name="Google Shape;286;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7" name="Google Shape;287;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8" name="Google Shape;288;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9" name="Google Shape;289;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0" name="Google Shape;290;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1" name="Google Shape;291;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292" name="Shape 292"/>
        <p:cNvGrpSpPr/>
        <p:nvPr/>
      </p:nvGrpSpPr>
      <p:grpSpPr>
        <a:xfrm>
          <a:off x="0" y="0"/>
          <a:ext cx="0" cy="0"/>
          <a:chOff x="0" y="0"/>
          <a:chExt cx="0" cy="0"/>
        </a:xfrm>
      </p:grpSpPr>
      <p:sp>
        <p:nvSpPr>
          <p:cNvPr id="293" name="Google Shape;293;p35"/>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4" name="Google Shape;294;p35"/>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5" name="Google Shape;295;p35"/>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6" name="Google Shape;296;p35"/>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7" name="Google Shape;297;p35"/>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8" name="Google Shape;298;p35"/>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9" name="Google Shape;299;p35"/>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0" name="Google Shape;300;p35"/>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1" name="Google Shape;301;p35"/>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02" name="Google Shape;30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03" name="Google Shape;30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04" name="Shape 304"/>
        <p:cNvGrpSpPr/>
        <p:nvPr/>
      </p:nvGrpSpPr>
      <p:grpSpPr>
        <a:xfrm>
          <a:off x="0" y="0"/>
          <a:ext cx="0" cy="0"/>
          <a:chOff x="0" y="0"/>
          <a:chExt cx="0" cy="0"/>
        </a:xfrm>
      </p:grpSpPr>
      <p:sp>
        <p:nvSpPr>
          <p:cNvPr id="305" name="Google Shape;305;p36"/>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6" name="Google Shape;306;p36"/>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7" name="Google Shape;307;p36"/>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8" name="Google Shape;308;p36"/>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9" name="Google Shape;309;p36"/>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10" name="Google Shape;310;p36"/>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1" name="Google Shape;311;p36"/>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2" name="Google Shape;312;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3" name="Google Shape;313;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4" name="Google Shape;314;p36"/>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15" name="Shape 315"/>
        <p:cNvGrpSpPr/>
        <p:nvPr/>
      </p:nvGrpSpPr>
      <p:grpSpPr>
        <a:xfrm>
          <a:off x="0" y="0"/>
          <a:ext cx="0" cy="0"/>
          <a:chOff x="0" y="0"/>
          <a:chExt cx="0" cy="0"/>
        </a:xfrm>
      </p:grpSpPr>
      <p:cxnSp>
        <p:nvCxnSpPr>
          <p:cNvPr id="316" name="Google Shape;316;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7" name="Google Shape;317;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8" name="Google Shape;318;p3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19" name="Google Shape;319;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0" name="Google Shape;320;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1" name="Google Shape;321;p3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22" name="Google Shape;322;p37"/>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3" name="Google Shape;323;p37"/>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4" name="Google Shape;324;p37"/>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5" name="Google Shape;325;p37"/>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6" name="Google Shape;326;p37"/>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7" name="Google Shape;327;p37"/>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8" name="Google Shape;328;p37"/>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9" name="Google Shape;329;p37"/>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30" name="Google Shape;330;p37"/>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1" name="Google Shape;331;p37"/>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2" name="Google Shape;332;p37"/>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3" name="Google Shape;333;p37"/>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4" name="Google Shape;334;p37"/>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35" name="Shape 335"/>
        <p:cNvGrpSpPr/>
        <p:nvPr/>
      </p:nvGrpSpPr>
      <p:grpSpPr>
        <a:xfrm>
          <a:off x="0" y="0"/>
          <a:ext cx="0" cy="0"/>
          <a:chOff x="0" y="0"/>
          <a:chExt cx="0" cy="0"/>
        </a:xfrm>
      </p:grpSpPr>
      <p:sp>
        <p:nvSpPr>
          <p:cNvPr id="336" name="Google Shape;336;p38"/>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7" name="Google Shape;337;p38"/>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38" name="Google Shape;338;p38"/>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38"/>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0" name="Google Shape;340;p38"/>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38"/>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2" name="Google Shape;342;p38"/>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3" name="Google Shape;343;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4" name="Google Shape;344;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45" name="Shape 345"/>
        <p:cNvGrpSpPr/>
        <p:nvPr/>
      </p:nvGrpSpPr>
      <p:grpSpPr>
        <a:xfrm>
          <a:off x="0" y="0"/>
          <a:ext cx="0" cy="0"/>
          <a:chOff x="0" y="0"/>
          <a:chExt cx="0" cy="0"/>
        </a:xfrm>
      </p:grpSpPr>
      <p:sp>
        <p:nvSpPr>
          <p:cNvPr id="346" name="Google Shape;346;p39"/>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7" name="Google Shape;347;p39"/>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8" name="Google Shape;348;p39"/>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9" name="Google Shape;349;p39"/>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0" name="Google Shape;350;p39"/>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39"/>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39"/>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39"/>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39"/>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5" name="Google Shape;355;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6" name="Google Shape;356;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357" name="Shape 357"/>
        <p:cNvGrpSpPr/>
        <p:nvPr/>
      </p:nvGrpSpPr>
      <p:grpSpPr>
        <a:xfrm>
          <a:off x="0" y="0"/>
          <a:ext cx="0" cy="0"/>
          <a:chOff x="0" y="0"/>
          <a:chExt cx="0" cy="0"/>
        </a:xfrm>
      </p:grpSpPr>
      <p:cxnSp>
        <p:nvCxnSpPr>
          <p:cNvPr id="358" name="Google Shape;358;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0" name="Google Shape;360;p4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1" name="Google Shape;361;p4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2" name="Google Shape;362;p40"/>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3" name="Google Shape;363;p40"/>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4" name="Google Shape;364;p40"/>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5" name="Google Shape;365;p40"/>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6" name="Google Shape;366;p40"/>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7" name="Google Shape;367;p40"/>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8" name="Google Shape;368;p40"/>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369" name="Google Shape;369;p40"/>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70" name="Google Shape;370;p40"/>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371" name="Shape 371"/>
        <p:cNvGrpSpPr/>
        <p:nvPr/>
      </p:nvGrpSpPr>
      <p:grpSpPr>
        <a:xfrm>
          <a:off x="0" y="0"/>
          <a:ext cx="0" cy="0"/>
          <a:chOff x="0" y="0"/>
          <a:chExt cx="0" cy="0"/>
        </a:xfrm>
      </p:grpSpPr>
      <p:sp>
        <p:nvSpPr>
          <p:cNvPr id="372" name="Google Shape;372;p41"/>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3" name="Google Shape;373;p41"/>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1"/>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5" name="Google Shape;375;p41"/>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1"/>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7" name="Google Shape;377;p41"/>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78" name="Google Shape;378;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9" name="Google Shape;379;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380" name="Shape 380"/>
        <p:cNvGrpSpPr/>
        <p:nvPr/>
      </p:nvGrpSpPr>
      <p:grpSpPr>
        <a:xfrm>
          <a:off x="0" y="0"/>
          <a:ext cx="0" cy="0"/>
          <a:chOff x="0" y="0"/>
          <a:chExt cx="0" cy="0"/>
        </a:xfrm>
      </p:grpSpPr>
      <p:sp>
        <p:nvSpPr>
          <p:cNvPr id="381" name="Google Shape;381;p42"/>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42"/>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3" name="Google Shape;383;p42"/>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42"/>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5" name="Google Shape;385;p42"/>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42"/>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87" name="Google Shape;38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8" name="Google Shape;38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4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0" name="Google Shape;390;p4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1" name="Google Shape;391;p4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92" name="Google Shape;392;p42"/>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3" name="Google Shape;393;p42"/>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4" name="Google Shape;394;p42"/>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395" name="Shape 395"/>
        <p:cNvGrpSpPr/>
        <p:nvPr/>
      </p:nvGrpSpPr>
      <p:grpSpPr>
        <a:xfrm>
          <a:off x="0" y="0"/>
          <a:ext cx="0" cy="0"/>
          <a:chOff x="0" y="0"/>
          <a:chExt cx="0" cy="0"/>
        </a:xfrm>
      </p:grpSpPr>
      <p:sp>
        <p:nvSpPr>
          <p:cNvPr id="396" name="Google Shape;396;p43"/>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43"/>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98" name="Google Shape;398;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99" name="Google Shape;399;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00" name="Shape 400"/>
        <p:cNvGrpSpPr/>
        <p:nvPr/>
      </p:nvGrpSpPr>
      <p:grpSpPr>
        <a:xfrm>
          <a:off x="0" y="0"/>
          <a:ext cx="0" cy="0"/>
          <a:chOff x="0" y="0"/>
          <a:chExt cx="0" cy="0"/>
        </a:xfrm>
      </p:grpSpPr>
      <p:sp>
        <p:nvSpPr>
          <p:cNvPr id="401" name="Google Shape;401;p44"/>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02" name="Google Shape;402;p44"/>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03" name="Google Shape;403;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05" name="Shape 405"/>
        <p:cNvGrpSpPr/>
        <p:nvPr/>
      </p:nvGrpSpPr>
      <p:grpSpPr>
        <a:xfrm>
          <a:off x="0" y="0"/>
          <a:ext cx="0" cy="0"/>
          <a:chOff x="0" y="0"/>
          <a:chExt cx="0" cy="0"/>
        </a:xfrm>
      </p:grpSpPr>
      <p:sp>
        <p:nvSpPr>
          <p:cNvPr id="406" name="Google Shape;406;p45"/>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07" name="Google Shape;407;p45"/>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8" name="Google Shape;408;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9" name="Google Shape;409;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0" name="Google Shape;410;p45"/>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11" name="Shape 411"/>
        <p:cNvGrpSpPr/>
        <p:nvPr/>
      </p:nvGrpSpPr>
      <p:grpSpPr>
        <a:xfrm>
          <a:off x="0" y="0"/>
          <a:ext cx="0" cy="0"/>
          <a:chOff x="0" y="0"/>
          <a:chExt cx="0" cy="0"/>
        </a:xfrm>
      </p:grpSpPr>
      <p:cxnSp>
        <p:nvCxnSpPr>
          <p:cNvPr id="412" name="Google Shape;412;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3" name="Google Shape;413;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4" name="Google Shape;414;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5" name="Google Shape;415;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6" name="Google Shape;416;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7" name="Google Shape;417;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18" name="Google Shape;418;p46"/>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9" name="Google Shape;419;p46"/>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20" name="Google Shape;420;p46"/>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21" name="Shape 421"/>
        <p:cNvGrpSpPr/>
        <p:nvPr/>
      </p:nvGrpSpPr>
      <p:grpSpPr>
        <a:xfrm>
          <a:off x="0" y="0"/>
          <a:ext cx="0" cy="0"/>
          <a:chOff x="0" y="0"/>
          <a:chExt cx="0" cy="0"/>
        </a:xfrm>
      </p:grpSpPr>
      <p:sp>
        <p:nvSpPr>
          <p:cNvPr id="422" name="Google Shape;422;p47"/>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3" name="Google Shape;423;p47"/>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4" name="Google Shape;424;p47"/>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5" name="Google Shape;425;p47"/>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6" name="Google Shape;426;p47"/>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27" name="Google Shape;42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8" name="Google Shape;42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29" name="Shape 429"/>
        <p:cNvGrpSpPr/>
        <p:nvPr/>
      </p:nvGrpSpPr>
      <p:grpSpPr>
        <a:xfrm>
          <a:off x="0" y="0"/>
          <a:ext cx="0" cy="0"/>
          <a:chOff x="0" y="0"/>
          <a:chExt cx="0" cy="0"/>
        </a:xfrm>
      </p:grpSpPr>
      <p:sp>
        <p:nvSpPr>
          <p:cNvPr id="430" name="Google Shape;430;p48"/>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31" name="Google Shape;431;p48"/>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2" name="Google Shape;432;p48"/>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3" name="Google Shape;433;p48"/>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4" name="Google Shape;434;p48"/>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5" name="Google Shape;435;p48"/>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6" name="Google Shape;436;p48"/>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7" name="Google Shape;43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8" name="Google Shape;43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9" name="Google Shape;439;p4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0" name="Google Shape;440;p4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41" name="Shape 441"/>
        <p:cNvGrpSpPr/>
        <p:nvPr/>
      </p:nvGrpSpPr>
      <p:grpSpPr>
        <a:xfrm>
          <a:off x="0" y="0"/>
          <a:ext cx="0" cy="0"/>
          <a:chOff x="0" y="0"/>
          <a:chExt cx="0" cy="0"/>
        </a:xfrm>
      </p:grpSpPr>
      <p:sp>
        <p:nvSpPr>
          <p:cNvPr id="442" name="Google Shape;442;p49"/>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43" name="Google Shape;443;p49"/>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44" name="Google Shape;444;p49"/>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45" name="Google Shape;445;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6" name="Google Shape;446;p49"/>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7" name="Google Shape;447;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8" name="Google Shape;448;p49"/>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49" name="Shape 449"/>
        <p:cNvGrpSpPr/>
        <p:nvPr/>
      </p:nvGrpSpPr>
      <p:grpSpPr>
        <a:xfrm>
          <a:off x="0" y="0"/>
          <a:ext cx="0" cy="0"/>
          <a:chOff x="0" y="0"/>
          <a:chExt cx="0" cy="0"/>
        </a:xfrm>
      </p:grpSpPr>
      <p:cxnSp>
        <p:nvCxnSpPr>
          <p:cNvPr id="450" name="Google Shape;450;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1" name="Google Shape;451;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52" name="Shape 452"/>
        <p:cNvGrpSpPr/>
        <p:nvPr/>
      </p:nvGrpSpPr>
      <p:grpSpPr>
        <a:xfrm>
          <a:off x="0" y="0"/>
          <a:ext cx="0" cy="0"/>
          <a:chOff x="0" y="0"/>
          <a:chExt cx="0" cy="0"/>
        </a:xfrm>
      </p:grpSpPr>
      <p:cxnSp>
        <p:nvCxnSpPr>
          <p:cNvPr id="453" name="Google Shape;453;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1"/>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56" name="Google Shape;456;p51"/>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457" name="Shape 457"/>
        <p:cNvGrpSpPr/>
        <p:nvPr/>
      </p:nvGrpSpPr>
      <p:grpSpPr>
        <a:xfrm>
          <a:off x="0" y="0"/>
          <a:ext cx="0" cy="0"/>
          <a:chOff x="0" y="0"/>
          <a:chExt cx="0" cy="0"/>
        </a:xfrm>
      </p:grpSpPr>
      <p:cxnSp>
        <p:nvCxnSpPr>
          <p:cNvPr id="458" name="Google Shape;458;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0" name="Google Shape;460;p52"/>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461" name="Shape 461"/>
        <p:cNvGrpSpPr/>
        <p:nvPr/>
      </p:nvGrpSpPr>
      <p:grpSpPr>
        <a:xfrm>
          <a:off x="0" y="0"/>
          <a:ext cx="0" cy="0"/>
          <a:chOff x="0" y="0"/>
          <a:chExt cx="0" cy="0"/>
        </a:xfrm>
      </p:grpSpPr>
      <p:cxnSp>
        <p:nvCxnSpPr>
          <p:cNvPr id="462" name="Google Shape;462;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3" name="Google Shape;463;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4" name="Google Shape;464;p5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5" name="Google Shape;465;p5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6" name="Google Shape;466;p5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7" name="Google Shape;467;p53"/>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1.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i="1" sz="3000">
                <a:solidFill>
                  <a:schemeClr val="dk1"/>
                </a:solidFill>
              </a:defRPr>
            </a:lvl2pPr>
            <a:lvl3pPr lvl="2">
              <a:spcBef>
                <a:spcPts val="0"/>
              </a:spcBef>
              <a:spcAft>
                <a:spcPts val="0"/>
              </a:spcAft>
              <a:buClr>
                <a:schemeClr val="dk1"/>
              </a:buClr>
              <a:buSzPts val="3000"/>
              <a:buNone/>
              <a:defRPr i="1" sz="3000">
                <a:solidFill>
                  <a:schemeClr val="dk1"/>
                </a:solidFill>
              </a:defRPr>
            </a:lvl3pPr>
            <a:lvl4pPr lvl="3">
              <a:spcBef>
                <a:spcPts val="0"/>
              </a:spcBef>
              <a:spcAft>
                <a:spcPts val="0"/>
              </a:spcAft>
              <a:buClr>
                <a:schemeClr val="dk1"/>
              </a:buClr>
              <a:buSzPts val="3000"/>
              <a:buNone/>
              <a:defRPr i="1" sz="3000">
                <a:solidFill>
                  <a:schemeClr val="dk1"/>
                </a:solidFill>
              </a:defRPr>
            </a:lvl4pPr>
            <a:lvl5pPr lvl="4">
              <a:spcBef>
                <a:spcPts val="0"/>
              </a:spcBef>
              <a:spcAft>
                <a:spcPts val="0"/>
              </a:spcAft>
              <a:buClr>
                <a:schemeClr val="dk1"/>
              </a:buClr>
              <a:buSzPts val="3000"/>
              <a:buNone/>
              <a:defRPr i="1" sz="3000">
                <a:solidFill>
                  <a:schemeClr val="dk1"/>
                </a:solidFill>
              </a:defRPr>
            </a:lvl5pPr>
            <a:lvl6pPr lvl="5">
              <a:spcBef>
                <a:spcPts val="0"/>
              </a:spcBef>
              <a:spcAft>
                <a:spcPts val="0"/>
              </a:spcAft>
              <a:buClr>
                <a:schemeClr val="dk1"/>
              </a:buClr>
              <a:buSzPts val="3000"/>
              <a:buNone/>
              <a:defRPr i="1" sz="3000">
                <a:solidFill>
                  <a:schemeClr val="dk1"/>
                </a:solidFill>
              </a:defRPr>
            </a:lvl6pPr>
            <a:lvl7pPr lvl="6">
              <a:spcBef>
                <a:spcPts val="0"/>
              </a:spcBef>
              <a:spcAft>
                <a:spcPts val="0"/>
              </a:spcAft>
              <a:buClr>
                <a:schemeClr val="dk1"/>
              </a:buClr>
              <a:buSzPts val="3000"/>
              <a:buNone/>
              <a:defRPr i="1" sz="3000">
                <a:solidFill>
                  <a:schemeClr val="dk1"/>
                </a:solidFill>
              </a:defRPr>
            </a:lvl7pPr>
            <a:lvl8pPr lvl="7">
              <a:spcBef>
                <a:spcPts val="0"/>
              </a:spcBef>
              <a:spcAft>
                <a:spcPts val="0"/>
              </a:spcAft>
              <a:buClr>
                <a:schemeClr val="dk1"/>
              </a:buClr>
              <a:buSzPts val="3000"/>
              <a:buNone/>
              <a:defRPr i="1" sz="3000">
                <a:solidFill>
                  <a:schemeClr val="dk1"/>
                </a:solidFill>
              </a:defRPr>
            </a:lvl8pPr>
            <a:lvl9pPr lvl="8">
              <a:spcBef>
                <a:spcPts val="0"/>
              </a:spcBef>
              <a:spcAft>
                <a:spcPts val="0"/>
              </a:spcAft>
              <a:buClr>
                <a:schemeClr val="dk1"/>
              </a:buClr>
              <a:buSzPts val="3000"/>
              <a:buNone/>
              <a:defRPr i="1" sz="3000">
                <a:solidFill>
                  <a:schemeClr val="dk1"/>
                </a:solidFill>
              </a:defRPr>
            </a:lvl9pPr>
          </a:lstStyle>
          <a:p/>
        </p:txBody>
      </p:sp>
      <p:sp>
        <p:nvSpPr>
          <p:cNvPr id="7" name="Google Shape;7;p1"/>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2.jpg"/><Relationship Id="rId5" Type="http://schemas.openxmlformats.org/officeDocument/2006/relationships/image" Target="../media/image6.jpg"/><Relationship Id="rId6"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4"/>
          <p:cNvSpPr txBox="1"/>
          <p:nvPr>
            <p:ph type="ctrTitle"/>
          </p:nvPr>
        </p:nvSpPr>
        <p:spPr>
          <a:xfrm>
            <a:off x="1039975" y="1693550"/>
            <a:ext cx="7064100" cy="16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Needfinding</a:t>
            </a:r>
            <a:endParaRPr/>
          </a:p>
        </p:txBody>
      </p:sp>
      <p:sp>
        <p:nvSpPr>
          <p:cNvPr id="473" name="Google Shape;473;p54"/>
          <p:cNvSpPr txBox="1"/>
          <p:nvPr>
            <p:ph idx="1" type="subTitle"/>
          </p:nvPr>
        </p:nvSpPr>
        <p:spPr>
          <a:xfrm>
            <a:off x="1040000" y="33009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Riley, CJ, Grace, Ginelle</a:t>
            </a:r>
            <a:endParaRPr>
              <a:solidFill>
                <a:schemeClr val="dk1"/>
              </a:solidFill>
            </a:endParaRPr>
          </a:p>
        </p:txBody>
      </p:sp>
      <p:sp>
        <p:nvSpPr>
          <p:cNvPr id="474" name="Google Shape;474;p54"/>
          <p:cNvSpPr txBox="1"/>
          <p:nvPr>
            <p:ph idx="1" type="subTitle"/>
          </p:nvPr>
        </p:nvSpPr>
        <p:spPr>
          <a:xfrm>
            <a:off x="1204975" y="28590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Technology for Mental Health</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72"/>
                                        </p:tgtEl>
                                        <p:attrNameLst>
                                          <p:attrName>style.visibility</p:attrName>
                                        </p:attrNameLst>
                                      </p:cBhvr>
                                      <p:to>
                                        <p:strVal val="visible"/>
                                      </p:to>
                                    </p:set>
                                    <p:anim calcmode="lin" valueType="num">
                                      <p:cBhvr additive="base">
                                        <p:cTn dur="1000"/>
                                        <p:tgtEl>
                                          <p:spTgt spid="47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1000"/>
                                        <p:tgtEl>
                                          <p:spTgt spid="47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5"/>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Our Team</a:t>
            </a:r>
            <a:endParaRPr/>
          </a:p>
        </p:txBody>
      </p:sp>
      <p:sp>
        <p:nvSpPr>
          <p:cNvPr id="480" name="Google Shape;480;p55"/>
          <p:cNvSpPr txBox="1"/>
          <p:nvPr>
            <p:ph idx="4" type="title"/>
          </p:nvPr>
        </p:nvSpPr>
        <p:spPr>
          <a:xfrm>
            <a:off x="4166400" y="109532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481" name="Google Shape;481;p55"/>
          <p:cNvSpPr txBox="1"/>
          <p:nvPr>
            <p:ph idx="13" type="title"/>
          </p:nvPr>
        </p:nvSpPr>
        <p:spPr>
          <a:xfrm>
            <a:off x="2854200" y="2714087"/>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482" name="Google Shape;482;p55"/>
          <p:cNvSpPr txBox="1"/>
          <p:nvPr>
            <p:ph idx="2" type="title"/>
          </p:nvPr>
        </p:nvSpPr>
        <p:spPr>
          <a:xfrm>
            <a:off x="1482600" y="109532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483" name="Google Shape;483;p55"/>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Problem</a:t>
            </a:r>
            <a:r>
              <a:rPr lang="en"/>
              <a:t> Domain</a:t>
            </a:r>
            <a:endParaRPr/>
          </a:p>
        </p:txBody>
      </p:sp>
      <p:sp>
        <p:nvSpPr>
          <p:cNvPr id="484" name="Google Shape;484;p55"/>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Methodology &amp; Participants</a:t>
            </a:r>
            <a:endParaRPr/>
          </a:p>
        </p:txBody>
      </p:sp>
      <p:sp>
        <p:nvSpPr>
          <p:cNvPr id="485" name="Google Shape;485;p55"/>
          <p:cNvSpPr txBox="1"/>
          <p:nvPr>
            <p:ph idx="7" type="title"/>
          </p:nvPr>
        </p:nvSpPr>
        <p:spPr>
          <a:xfrm>
            <a:off x="6850200" y="109532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486" name="Google Shape;486;p55"/>
          <p:cNvSpPr txBox="1"/>
          <p:nvPr>
            <p:ph idx="9" type="title"/>
          </p:nvPr>
        </p:nvSpPr>
        <p:spPr>
          <a:xfrm>
            <a:off x="2091600" y="3313579"/>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Interview Analysis</a:t>
            </a:r>
            <a:endParaRPr/>
          </a:p>
        </p:txBody>
      </p:sp>
      <p:sp>
        <p:nvSpPr>
          <p:cNvPr id="487" name="Google Shape;487;p55"/>
          <p:cNvSpPr txBox="1"/>
          <p:nvPr>
            <p:ph idx="15" type="title"/>
          </p:nvPr>
        </p:nvSpPr>
        <p:spPr>
          <a:xfrm>
            <a:off x="4775400" y="3313579"/>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Takeaways</a:t>
            </a:r>
            <a:endParaRPr/>
          </a:p>
        </p:txBody>
      </p:sp>
      <p:sp>
        <p:nvSpPr>
          <p:cNvPr id="488" name="Google Shape;488;p55"/>
          <p:cNvSpPr txBox="1"/>
          <p:nvPr>
            <p:ph idx="16" type="title"/>
          </p:nvPr>
        </p:nvSpPr>
        <p:spPr>
          <a:xfrm>
            <a:off x="5538000" y="2714087"/>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79"/>
                                        </p:tgtEl>
                                        <p:attrNameLst>
                                          <p:attrName>style.visibility</p:attrName>
                                        </p:attrNameLst>
                                      </p:cBhvr>
                                      <p:to>
                                        <p:strVal val="visible"/>
                                      </p:to>
                                    </p:set>
                                    <p:anim calcmode="lin" valueType="num">
                                      <p:cBhvr additive="base">
                                        <p:cTn dur="1000"/>
                                        <p:tgtEl>
                                          <p:spTgt spid="47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82"/>
                                        </p:tgtEl>
                                        <p:attrNameLst>
                                          <p:attrName>style.visibility</p:attrName>
                                        </p:attrNameLst>
                                      </p:cBhvr>
                                      <p:to>
                                        <p:strVal val="visible"/>
                                      </p:to>
                                    </p:set>
                                    <p:anim calcmode="lin" valueType="num">
                                      <p:cBhvr additive="base">
                                        <p:cTn dur="1000"/>
                                        <p:tgtEl>
                                          <p:spTgt spid="48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80"/>
                                        </p:tgtEl>
                                        <p:attrNameLst>
                                          <p:attrName>style.visibility</p:attrName>
                                        </p:attrNameLst>
                                      </p:cBhvr>
                                      <p:to>
                                        <p:strVal val="visible"/>
                                      </p:to>
                                    </p:set>
                                    <p:anim calcmode="lin" valueType="num">
                                      <p:cBhvr additive="base">
                                        <p:cTn dur="1000"/>
                                        <p:tgtEl>
                                          <p:spTgt spid="48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83"/>
                                        </p:tgtEl>
                                        <p:attrNameLst>
                                          <p:attrName>style.visibility</p:attrName>
                                        </p:attrNameLst>
                                      </p:cBhvr>
                                      <p:to>
                                        <p:strVal val="visible"/>
                                      </p:to>
                                    </p:set>
                                    <p:anim calcmode="lin" valueType="num">
                                      <p:cBhvr additive="base">
                                        <p:cTn dur="1000"/>
                                        <p:tgtEl>
                                          <p:spTgt spid="48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84"/>
                                        </p:tgtEl>
                                        <p:attrNameLst>
                                          <p:attrName>style.visibility</p:attrName>
                                        </p:attrNameLst>
                                      </p:cBhvr>
                                      <p:to>
                                        <p:strVal val="visible"/>
                                      </p:to>
                                    </p:set>
                                    <p:anim calcmode="lin" valueType="num">
                                      <p:cBhvr additive="base">
                                        <p:cTn dur="1000"/>
                                        <p:tgtEl>
                                          <p:spTgt spid="48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85"/>
                                        </p:tgtEl>
                                        <p:attrNameLst>
                                          <p:attrName>style.visibility</p:attrName>
                                        </p:attrNameLst>
                                      </p:cBhvr>
                                      <p:to>
                                        <p:strVal val="visible"/>
                                      </p:to>
                                    </p:set>
                                    <p:anim calcmode="lin" valueType="num">
                                      <p:cBhvr additive="base">
                                        <p:cTn dur="1000"/>
                                        <p:tgtEl>
                                          <p:spTgt spid="48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81"/>
                                        </p:tgtEl>
                                        <p:attrNameLst>
                                          <p:attrName>style.visibility</p:attrName>
                                        </p:attrNameLst>
                                      </p:cBhvr>
                                      <p:to>
                                        <p:strVal val="visible"/>
                                      </p:to>
                                    </p:set>
                                    <p:anim calcmode="lin" valueType="num">
                                      <p:cBhvr additive="base">
                                        <p:cTn dur="1000"/>
                                        <p:tgtEl>
                                          <p:spTgt spid="48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86"/>
                                        </p:tgtEl>
                                        <p:attrNameLst>
                                          <p:attrName>style.visibility</p:attrName>
                                        </p:attrNameLst>
                                      </p:cBhvr>
                                      <p:to>
                                        <p:strVal val="visible"/>
                                      </p:to>
                                    </p:set>
                                    <p:anim calcmode="lin" valueType="num">
                                      <p:cBhvr additive="base">
                                        <p:cTn dur="1000"/>
                                        <p:tgtEl>
                                          <p:spTgt spid="48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87"/>
                                        </p:tgtEl>
                                        <p:attrNameLst>
                                          <p:attrName>style.visibility</p:attrName>
                                        </p:attrNameLst>
                                      </p:cBhvr>
                                      <p:to>
                                        <p:strVal val="visible"/>
                                      </p:to>
                                    </p:set>
                                    <p:anim calcmode="lin" valueType="num">
                                      <p:cBhvr additive="base">
                                        <p:cTn dur="1000"/>
                                        <p:tgtEl>
                                          <p:spTgt spid="48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488"/>
                                        </p:tgtEl>
                                        <p:attrNameLst>
                                          <p:attrName>style.visibility</p:attrName>
                                        </p:attrNameLst>
                                      </p:cBhvr>
                                      <p:to>
                                        <p:strVal val="visible"/>
                                      </p:to>
                                    </p:set>
                                    <p:anim calcmode="lin" valueType="num">
                                      <p:cBhvr additive="base">
                                        <p:cTn dur="1000"/>
                                        <p:tgtEl>
                                          <p:spTgt spid="48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6"/>
          <p:cNvSpPr txBox="1"/>
          <p:nvPr>
            <p:ph idx="1" type="subTitle"/>
          </p:nvPr>
        </p:nvSpPr>
        <p:spPr>
          <a:xfrm>
            <a:off x="4624200" y="3351126"/>
            <a:ext cx="2126100" cy="44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Grace Miller </a:t>
            </a:r>
            <a:endParaRPr/>
          </a:p>
        </p:txBody>
      </p:sp>
      <p:sp>
        <p:nvSpPr>
          <p:cNvPr id="494" name="Google Shape;494;p56"/>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495" name="Google Shape;495;p56"/>
          <p:cNvSpPr txBox="1"/>
          <p:nvPr>
            <p:ph idx="2" type="subTitle"/>
          </p:nvPr>
        </p:nvSpPr>
        <p:spPr>
          <a:xfrm>
            <a:off x="4624225" y="3767325"/>
            <a:ext cx="2126100" cy="88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CS Undergrad in AI</a:t>
            </a:r>
            <a:endParaRPr/>
          </a:p>
        </p:txBody>
      </p:sp>
      <p:sp>
        <p:nvSpPr>
          <p:cNvPr id="496" name="Google Shape;496;p56"/>
          <p:cNvSpPr txBox="1"/>
          <p:nvPr>
            <p:ph idx="5" type="subTitle"/>
          </p:nvPr>
        </p:nvSpPr>
        <p:spPr>
          <a:xfrm>
            <a:off x="6792738" y="3398751"/>
            <a:ext cx="2126100" cy="44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Riley Pittman</a:t>
            </a:r>
            <a:endParaRPr/>
          </a:p>
        </p:txBody>
      </p:sp>
      <p:sp>
        <p:nvSpPr>
          <p:cNvPr id="497" name="Google Shape;497;p56"/>
          <p:cNvSpPr txBox="1"/>
          <p:nvPr>
            <p:ph idx="6" type="subTitle"/>
          </p:nvPr>
        </p:nvSpPr>
        <p:spPr>
          <a:xfrm>
            <a:off x="6792738" y="3814950"/>
            <a:ext cx="2126100" cy="88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CS Undergrad in AI, </a:t>
            </a:r>
            <a:endParaRPr/>
          </a:p>
          <a:p>
            <a:pPr indent="0" lvl="0" marL="0" rtl="0" algn="ctr">
              <a:spcBef>
                <a:spcPts val="0"/>
              </a:spcBef>
              <a:spcAft>
                <a:spcPts val="0"/>
              </a:spcAft>
              <a:buClr>
                <a:schemeClr val="dk1"/>
              </a:buClr>
              <a:buSzPts val="1100"/>
              <a:buFont typeface="Arial"/>
              <a:buNone/>
            </a:pPr>
            <a:r>
              <a:rPr lang="en"/>
              <a:t>CS Coterm in HCI</a:t>
            </a:r>
            <a:endParaRPr/>
          </a:p>
        </p:txBody>
      </p:sp>
      <p:sp>
        <p:nvSpPr>
          <p:cNvPr id="498" name="Google Shape;498;p56"/>
          <p:cNvSpPr txBox="1"/>
          <p:nvPr>
            <p:ph idx="3" type="subTitle"/>
          </p:nvPr>
        </p:nvSpPr>
        <p:spPr>
          <a:xfrm>
            <a:off x="2217450" y="3351126"/>
            <a:ext cx="2126100" cy="44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Ginelle Servat</a:t>
            </a:r>
            <a:endParaRPr/>
          </a:p>
        </p:txBody>
      </p:sp>
      <p:sp>
        <p:nvSpPr>
          <p:cNvPr id="499" name="Google Shape;499;p56"/>
          <p:cNvSpPr txBox="1"/>
          <p:nvPr>
            <p:ph idx="4" type="subTitle"/>
          </p:nvPr>
        </p:nvSpPr>
        <p:spPr>
          <a:xfrm>
            <a:off x="2217550" y="3767326"/>
            <a:ext cx="2126100" cy="88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SymSys Undergrad in HCI</a:t>
            </a:r>
            <a:endParaRPr/>
          </a:p>
        </p:txBody>
      </p:sp>
      <p:pic>
        <p:nvPicPr>
          <p:cNvPr id="500" name="Google Shape;500;p56"/>
          <p:cNvPicPr preferRelativeResize="0"/>
          <p:nvPr/>
        </p:nvPicPr>
        <p:blipFill rotWithShape="1">
          <a:blip r:embed="rId3">
            <a:alphaModFix/>
          </a:blip>
          <a:srcRect b="0" l="8737" r="25067" t="0"/>
          <a:stretch/>
        </p:blipFill>
        <p:spPr>
          <a:xfrm>
            <a:off x="4793992" y="1371388"/>
            <a:ext cx="1786500" cy="1798800"/>
          </a:xfrm>
          <a:prstGeom prst="rect">
            <a:avLst/>
          </a:prstGeom>
          <a:noFill/>
          <a:ln cap="flat" cmpd="sng" w="38100">
            <a:solidFill>
              <a:schemeClr val="dk1"/>
            </a:solidFill>
            <a:prstDash val="solid"/>
            <a:round/>
            <a:headEnd len="sm" w="sm" type="none"/>
            <a:tailEnd len="sm" w="sm" type="none"/>
          </a:ln>
        </p:spPr>
      </p:pic>
      <p:pic>
        <p:nvPicPr>
          <p:cNvPr id="501" name="Google Shape;501;p56"/>
          <p:cNvPicPr preferRelativeResize="0"/>
          <p:nvPr/>
        </p:nvPicPr>
        <p:blipFill>
          <a:blip r:embed="rId4">
            <a:alphaModFix/>
          </a:blip>
          <a:stretch>
            <a:fillRect/>
          </a:stretch>
        </p:blipFill>
        <p:spPr>
          <a:xfrm>
            <a:off x="7056849" y="1205548"/>
            <a:ext cx="1597874" cy="2130473"/>
          </a:xfrm>
          <a:prstGeom prst="rect">
            <a:avLst/>
          </a:prstGeom>
          <a:noFill/>
          <a:ln cap="flat" cmpd="sng" w="28575">
            <a:solidFill>
              <a:schemeClr val="dk2"/>
            </a:solidFill>
            <a:prstDash val="solid"/>
            <a:round/>
            <a:headEnd len="sm" w="sm" type="none"/>
            <a:tailEnd len="sm" w="sm" type="none"/>
          </a:ln>
        </p:spPr>
      </p:pic>
      <p:pic>
        <p:nvPicPr>
          <p:cNvPr id="502" name="Google Shape;502;p56"/>
          <p:cNvPicPr preferRelativeResize="0"/>
          <p:nvPr/>
        </p:nvPicPr>
        <p:blipFill rotWithShape="1">
          <a:blip r:embed="rId5">
            <a:alphaModFix/>
          </a:blip>
          <a:srcRect b="19030" l="0" r="0" t="5452"/>
          <a:stretch/>
        </p:blipFill>
        <p:spPr>
          <a:xfrm>
            <a:off x="197775" y="1371388"/>
            <a:ext cx="1786500" cy="1798800"/>
          </a:xfrm>
          <a:prstGeom prst="rect">
            <a:avLst/>
          </a:prstGeom>
          <a:noFill/>
          <a:ln cap="flat" cmpd="sng" w="28575">
            <a:solidFill>
              <a:schemeClr val="accent1"/>
            </a:solidFill>
            <a:prstDash val="solid"/>
            <a:round/>
            <a:headEnd len="sm" w="sm" type="none"/>
            <a:tailEnd len="sm" w="sm" type="none"/>
          </a:ln>
        </p:spPr>
      </p:pic>
      <p:sp>
        <p:nvSpPr>
          <p:cNvPr id="503" name="Google Shape;503;p56"/>
          <p:cNvSpPr txBox="1"/>
          <p:nvPr>
            <p:ph idx="3" type="subTitle"/>
          </p:nvPr>
        </p:nvSpPr>
        <p:spPr>
          <a:xfrm>
            <a:off x="133875" y="3398750"/>
            <a:ext cx="1914300" cy="44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CJ Indart</a:t>
            </a:r>
            <a:endParaRPr/>
          </a:p>
        </p:txBody>
      </p:sp>
      <p:sp>
        <p:nvSpPr>
          <p:cNvPr id="504" name="Google Shape;504;p56"/>
          <p:cNvSpPr txBox="1"/>
          <p:nvPr>
            <p:ph idx="4" type="subTitle"/>
          </p:nvPr>
        </p:nvSpPr>
        <p:spPr>
          <a:xfrm>
            <a:off x="133965" y="3814950"/>
            <a:ext cx="1914300" cy="88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CS Undergrad in HCI</a:t>
            </a:r>
            <a:endParaRPr/>
          </a:p>
        </p:txBody>
      </p:sp>
      <p:pic>
        <p:nvPicPr>
          <p:cNvPr id="505" name="Google Shape;505;p56"/>
          <p:cNvPicPr preferRelativeResize="0"/>
          <p:nvPr/>
        </p:nvPicPr>
        <p:blipFill rotWithShape="1">
          <a:blip r:embed="rId6">
            <a:alphaModFix/>
          </a:blip>
          <a:srcRect b="21346" l="23522" r="17362" t="27252"/>
          <a:stretch/>
        </p:blipFill>
        <p:spPr>
          <a:xfrm>
            <a:off x="2481663" y="1374644"/>
            <a:ext cx="1597874" cy="185243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7"/>
          <p:cNvSpPr txBox="1"/>
          <p:nvPr>
            <p:ph idx="1" type="subTitle"/>
          </p:nvPr>
        </p:nvSpPr>
        <p:spPr>
          <a:xfrm>
            <a:off x="763350" y="1478625"/>
            <a:ext cx="6176400" cy="2857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College- and newly post-college-aged students in the US</a:t>
            </a:r>
            <a:endParaRPr/>
          </a:p>
          <a:p>
            <a:pPr indent="0" lvl="0" marL="457200" rtl="0" algn="l">
              <a:spcBef>
                <a:spcPts val="1000"/>
              </a:spcBef>
              <a:spcAft>
                <a:spcPts val="0"/>
              </a:spcAft>
              <a:buNone/>
            </a:pPr>
            <a:r>
              <a:t/>
            </a:r>
            <a:endParaRPr/>
          </a:p>
          <a:p>
            <a:pPr indent="-317500" lvl="0" marL="457200" rtl="0" algn="l">
              <a:spcBef>
                <a:spcPts val="1000"/>
              </a:spcBef>
              <a:spcAft>
                <a:spcPts val="0"/>
              </a:spcAft>
              <a:buSzPts val="1400"/>
              <a:buChar char="●"/>
            </a:pPr>
            <a:r>
              <a:rPr lang="en"/>
              <a:t>Focused on concerns about post-graduate life</a:t>
            </a:r>
            <a:endParaRPr/>
          </a:p>
        </p:txBody>
      </p:sp>
      <p:sp>
        <p:nvSpPr>
          <p:cNvPr id="511" name="Google Shape;511;p57"/>
          <p:cNvSpPr txBox="1"/>
          <p:nvPr>
            <p:ph type="title"/>
          </p:nvPr>
        </p:nvSpPr>
        <p:spPr>
          <a:xfrm>
            <a:off x="713225" y="445025"/>
            <a:ext cx="7540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Problem Domain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58"/>
          <p:cNvSpPr txBox="1"/>
          <p:nvPr>
            <p:ph idx="2" type="title"/>
          </p:nvPr>
        </p:nvSpPr>
        <p:spPr>
          <a:xfrm>
            <a:off x="1377750" y="2007150"/>
            <a:ext cx="6388500" cy="97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Methodology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9"/>
          <p:cNvSpPr txBox="1"/>
          <p:nvPr>
            <p:ph type="title"/>
          </p:nvPr>
        </p:nvSpPr>
        <p:spPr>
          <a:xfrm>
            <a:off x="1358400" y="435500"/>
            <a:ext cx="6427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Participants</a:t>
            </a:r>
            <a:endParaRPr/>
          </a:p>
        </p:txBody>
      </p:sp>
      <p:sp>
        <p:nvSpPr>
          <p:cNvPr id="522" name="Google Shape;522;p59"/>
          <p:cNvSpPr txBox="1"/>
          <p:nvPr>
            <p:ph idx="1" type="subTitle"/>
          </p:nvPr>
        </p:nvSpPr>
        <p:spPr>
          <a:xfrm>
            <a:off x="5350783" y="1405390"/>
            <a:ext cx="2486100" cy="401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Alexandra</a:t>
            </a:r>
            <a:endParaRPr/>
          </a:p>
        </p:txBody>
      </p:sp>
      <p:sp>
        <p:nvSpPr>
          <p:cNvPr id="523" name="Google Shape;523;p59"/>
          <p:cNvSpPr txBox="1"/>
          <p:nvPr>
            <p:ph idx="2" type="subTitle"/>
          </p:nvPr>
        </p:nvSpPr>
        <p:spPr>
          <a:xfrm>
            <a:off x="5350783" y="1806417"/>
            <a:ext cx="2486100" cy="618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Community college commuting student from North Miami</a:t>
            </a:r>
            <a:endParaRPr/>
          </a:p>
        </p:txBody>
      </p:sp>
      <p:sp>
        <p:nvSpPr>
          <p:cNvPr id="524" name="Google Shape;524;p59"/>
          <p:cNvSpPr txBox="1"/>
          <p:nvPr>
            <p:ph idx="3" type="subTitle"/>
          </p:nvPr>
        </p:nvSpPr>
        <p:spPr>
          <a:xfrm>
            <a:off x="1138208" y="1405390"/>
            <a:ext cx="2486100" cy="401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Sara</a:t>
            </a:r>
            <a:endParaRPr/>
          </a:p>
        </p:txBody>
      </p:sp>
      <p:sp>
        <p:nvSpPr>
          <p:cNvPr id="525" name="Google Shape;525;p59"/>
          <p:cNvSpPr txBox="1"/>
          <p:nvPr>
            <p:ph idx="4" type="subTitle"/>
          </p:nvPr>
        </p:nvSpPr>
        <p:spPr>
          <a:xfrm>
            <a:off x="1138208" y="1806417"/>
            <a:ext cx="2486100" cy="618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a:t>Graduate </a:t>
            </a:r>
            <a:r>
              <a:rPr lang="en"/>
              <a:t>student</a:t>
            </a:r>
            <a:r>
              <a:rPr lang="en"/>
              <a:t> studying school counseling in Iowa City</a:t>
            </a:r>
            <a:endParaRPr/>
          </a:p>
        </p:txBody>
      </p:sp>
      <p:sp>
        <p:nvSpPr>
          <p:cNvPr id="526" name="Google Shape;526;p59"/>
          <p:cNvSpPr txBox="1"/>
          <p:nvPr>
            <p:ph idx="5" type="subTitle"/>
          </p:nvPr>
        </p:nvSpPr>
        <p:spPr>
          <a:xfrm>
            <a:off x="5350783" y="3171118"/>
            <a:ext cx="2486100" cy="461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Trevor</a:t>
            </a:r>
            <a:endParaRPr/>
          </a:p>
        </p:txBody>
      </p:sp>
      <p:sp>
        <p:nvSpPr>
          <p:cNvPr id="527" name="Google Shape;527;p59"/>
          <p:cNvSpPr txBox="1"/>
          <p:nvPr>
            <p:ph idx="6" type="subTitle"/>
          </p:nvPr>
        </p:nvSpPr>
        <p:spPr>
          <a:xfrm>
            <a:off x="5350783" y="3565487"/>
            <a:ext cx="2486100" cy="618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a:t>College graduate &amp; behavioral therapist job seeking in Menlo Park</a:t>
            </a:r>
            <a:endParaRPr/>
          </a:p>
        </p:txBody>
      </p:sp>
      <p:sp>
        <p:nvSpPr>
          <p:cNvPr id="528" name="Google Shape;528;p59"/>
          <p:cNvSpPr txBox="1"/>
          <p:nvPr>
            <p:ph idx="7" type="subTitle"/>
          </p:nvPr>
        </p:nvSpPr>
        <p:spPr>
          <a:xfrm>
            <a:off x="1138208" y="3171118"/>
            <a:ext cx="2486100" cy="461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Emily</a:t>
            </a:r>
            <a:endParaRPr/>
          </a:p>
        </p:txBody>
      </p:sp>
      <p:sp>
        <p:nvSpPr>
          <p:cNvPr id="529" name="Google Shape;529;p59"/>
          <p:cNvSpPr txBox="1"/>
          <p:nvPr>
            <p:ph idx="8" type="subTitle"/>
          </p:nvPr>
        </p:nvSpPr>
        <p:spPr>
          <a:xfrm>
            <a:off x="1138258" y="3565487"/>
            <a:ext cx="2486100" cy="618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a:t>Undergraduate student-athlete at Stanford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521"/>
                                        </p:tgtEl>
                                        <p:attrNameLst>
                                          <p:attrName>style.visibility</p:attrName>
                                        </p:attrNameLst>
                                      </p:cBhvr>
                                      <p:to>
                                        <p:strVal val="visible"/>
                                      </p:to>
                                    </p:set>
                                    <p:anim calcmode="lin" valueType="num">
                                      <p:cBhvr additive="base">
                                        <p:cTn dur="1000"/>
                                        <p:tgtEl>
                                          <p:spTgt spid="52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22"/>
                                        </p:tgtEl>
                                        <p:attrNameLst>
                                          <p:attrName>style.visibility</p:attrName>
                                        </p:attrNameLst>
                                      </p:cBhvr>
                                      <p:to>
                                        <p:strVal val="visible"/>
                                      </p:to>
                                    </p:set>
                                    <p:anim calcmode="lin" valueType="num">
                                      <p:cBhvr additive="base">
                                        <p:cTn dur="1000"/>
                                        <p:tgtEl>
                                          <p:spTgt spid="52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523"/>
                                        </p:tgtEl>
                                        <p:attrNameLst>
                                          <p:attrName>style.visibility</p:attrName>
                                        </p:attrNameLst>
                                      </p:cBhvr>
                                      <p:to>
                                        <p:strVal val="visible"/>
                                      </p:to>
                                    </p:set>
                                    <p:anim calcmode="lin" valueType="num">
                                      <p:cBhvr additive="base">
                                        <p:cTn dur="1000"/>
                                        <p:tgtEl>
                                          <p:spTgt spid="52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24"/>
                                        </p:tgtEl>
                                        <p:attrNameLst>
                                          <p:attrName>style.visibility</p:attrName>
                                        </p:attrNameLst>
                                      </p:cBhvr>
                                      <p:to>
                                        <p:strVal val="visible"/>
                                      </p:to>
                                    </p:set>
                                    <p:anim calcmode="lin" valueType="num">
                                      <p:cBhvr additive="base">
                                        <p:cTn dur="1000"/>
                                        <p:tgtEl>
                                          <p:spTgt spid="52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525"/>
                                        </p:tgtEl>
                                        <p:attrNameLst>
                                          <p:attrName>style.visibility</p:attrName>
                                        </p:attrNameLst>
                                      </p:cBhvr>
                                      <p:to>
                                        <p:strVal val="visible"/>
                                      </p:to>
                                    </p:set>
                                    <p:anim calcmode="lin" valueType="num">
                                      <p:cBhvr additive="base">
                                        <p:cTn dur="1000"/>
                                        <p:tgtEl>
                                          <p:spTgt spid="52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26"/>
                                        </p:tgtEl>
                                        <p:attrNameLst>
                                          <p:attrName>style.visibility</p:attrName>
                                        </p:attrNameLst>
                                      </p:cBhvr>
                                      <p:to>
                                        <p:strVal val="visible"/>
                                      </p:to>
                                    </p:set>
                                    <p:anim calcmode="lin" valueType="num">
                                      <p:cBhvr additive="base">
                                        <p:cTn dur="1000"/>
                                        <p:tgtEl>
                                          <p:spTgt spid="52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527"/>
                                        </p:tgtEl>
                                        <p:attrNameLst>
                                          <p:attrName>style.visibility</p:attrName>
                                        </p:attrNameLst>
                                      </p:cBhvr>
                                      <p:to>
                                        <p:strVal val="visible"/>
                                      </p:to>
                                    </p:set>
                                    <p:anim calcmode="lin" valueType="num">
                                      <p:cBhvr additive="base">
                                        <p:cTn dur="1000"/>
                                        <p:tgtEl>
                                          <p:spTgt spid="52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28"/>
                                        </p:tgtEl>
                                        <p:attrNameLst>
                                          <p:attrName>style.visibility</p:attrName>
                                        </p:attrNameLst>
                                      </p:cBhvr>
                                      <p:to>
                                        <p:strVal val="visible"/>
                                      </p:to>
                                    </p:set>
                                    <p:anim calcmode="lin" valueType="num">
                                      <p:cBhvr additive="base">
                                        <p:cTn dur="1000"/>
                                        <p:tgtEl>
                                          <p:spTgt spid="52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529"/>
                                        </p:tgtEl>
                                        <p:attrNameLst>
                                          <p:attrName>style.visibility</p:attrName>
                                        </p:attrNameLst>
                                      </p:cBhvr>
                                      <p:to>
                                        <p:strVal val="visible"/>
                                      </p:to>
                                    </p:set>
                                    <p:anim calcmode="lin" valueType="num">
                                      <p:cBhvr additive="base">
                                        <p:cTn dur="1000"/>
                                        <p:tgtEl>
                                          <p:spTgt spid="52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0"/>
          <p:cNvSpPr txBox="1"/>
          <p:nvPr>
            <p:ph idx="1" type="subTitle"/>
          </p:nvPr>
        </p:nvSpPr>
        <p:spPr>
          <a:xfrm>
            <a:off x="763350" y="1335750"/>
            <a:ext cx="7362600" cy="34290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lang="en"/>
              <a:t>Junior</a:t>
            </a:r>
            <a:r>
              <a:rPr lang="en"/>
              <a:t> field hockey player at Stanford studying MS&amp;E</a:t>
            </a:r>
            <a:endParaRPr/>
          </a:p>
          <a:p>
            <a:pPr indent="-317500" lvl="0" marL="457200" rtl="0" algn="l">
              <a:lnSpc>
                <a:spcPct val="150000"/>
              </a:lnSpc>
              <a:spcBef>
                <a:spcPts val="0"/>
              </a:spcBef>
              <a:spcAft>
                <a:spcPts val="0"/>
              </a:spcAft>
              <a:buSzPts val="1400"/>
              <a:buChar char="●"/>
            </a:pPr>
            <a:r>
              <a:rPr lang="en"/>
              <a:t>CJ recorded and took notes</a:t>
            </a:r>
            <a:endParaRPr/>
          </a:p>
          <a:p>
            <a:pPr indent="-317500" lvl="0" marL="457200" rtl="0" algn="l">
              <a:lnSpc>
                <a:spcPct val="150000"/>
              </a:lnSpc>
              <a:spcBef>
                <a:spcPts val="0"/>
              </a:spcBef>
              <a:spcAft>
                <a:spcPts val="0"/>
              </a:spcAft>
              <a:buSzPts val="1400"/>
              <a:buChar char="●"/>
            </a:pPr>
            <a:r>
              <a:rPr lang="en"/>
              <a:t>Riley asked questions</a:t>
            </a:r>
            <a:endParaRPr/>
          </a:p>
        </p:txBody>
      </p:sp>
      <p:sp>
        <p:nvSpPr>
          <p:cNvPr id="535" name="Google Shape;535;p60"/>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Emily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pic>
        <p:nvPicPr>
          <p:cNvPr id="540" name="Google Shape;540;p61"/>
          <p:cNvPicPr preferRelativeResize="0"/>
          <p:nvPr/>
        </p:nvPicPr>
        <p:blipFill>
          <a:blip r:embed="rId3">
            <a:alphaModFix/>
          </a:blip>
          <a:stretch>
            <a:fillRect/>
          </a:stretch>
        </p:blipFill>
        <p:spPr>
          <a:xfrm>
            <a:off x="1513375" y="0"/>
            <a:ext cx="6117253" cy="5143502"/>
          </a:xfrm>
          <a:prstGeom prst="rect">
            <a:avLst/>
          </a:prstGeom>
          <a:noFill/>
          <a:ln>
            <a:noFill/>
          </a:ln>
        </p:spPr>
      </p:pic>
      <p:sp>
        <p:nvSpPr>
          <p:cNvPr id="541" name="Google Shape;541;p61"/>
          <p:cNvSpPr txBox="1"/>
          <p:nvPr>
            <p:ph idx="4294967295" type="title"/>
          </p:nvPr>
        </p:nvSpPr>
        <p:spPr>
          <a:xfrm rot="-5400000">
            <a:off x="-2403700" y="-625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Emily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2"/>
          <p:cNvSpPr txBox="1"/>
          <p:nvPr>
            <p:ph idx="1" type="subTitle"/>
          </p:nvPr>
        </p:nvSpPr>
        <p:spPr>
          <a:xfrm>
            <a:off x="713225" y="1060950"/>
            <a:ext cx="7212600" cy="342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p>
          <a:p>
            <a:pPr indent="-311150" lvl="0" marL="457200" rtl="0" algn="l">
              <a:lnSpc>
                <a:spcPct val="150000"/>
              </a:lnSpc>
              <a:spcBef>
                <a:spcPts val="1000"/>
              </a:spcBef>
              <a:spcAft>
                <a:spcPts val="0"/>
              </a:spcAft>
              <a:buSzPts val="1300"/>
              <a:buChar char="●"/>
            </a:pPr>
            <a:r>
              <a:rPr lang="en" sz="1300"/>
              <a:t>Her “biggest stressor is networking” and finding a job</a:t>
            </a:r>
            <a:endParaRPr sz="1300"/>
          </a:p>
          <a:p>
            <a:pPr indent="-311150" lvl="0" marL="457200" rtl="0" algn="l">
              <a:lnSpc>
                <a:spcPct val="150000"/>
              </a:lnSpc>
              <a:spcBef>
                <a:spcPts val="0"/>
              </a:spcBef>
              <a:spcAft>
                <a:spcPts val="0"/>
              </a:spcAft>
              <a:buSzPts val="1300"/>
              <a:buChar char="●"/>
            </a:pPr>
            <a:r>
              <a:rPr lang="en" sz="1300"/>
              <a:t>Wishes it was easier to connect with former Stanford athletes in finance and the professional </a:t>
            </a:r>
            <a:r>
              <a:rPr lang="en" sz="1300"/>
              <a:t>world</a:t>
            </a:r>
            <a:r>
              <a:rPr lang="en" sz="1300"/>
              <a:t> </a:t>
            </a:r>
            <a:endParaRPr sz="1300"/>
          </a:p>
          <a:p>
            <a:pPr indent="-311150" lvl="0" marL="457200" rtl="0" algn="l">
              <a:lnSpc>
                <a:spcPct val="150000"/>
              </a:lnSpc>
              <a:spcBef>
                <a:spcPts val="0"/>
              </a:spcBef>
              <a:spcAft>
                <a:spcPts val="0"/>
              </a:spcAft>
              <a:buSzPts val="1300"/>
              <a:buChar char="●"/>
            </a:pPr>
            <a:r>
              <a:rPr lang="en" sz="1300"/>
              <a:t>She uses LinkedIn, but it’s “hard for her to find the right people”</a:t>
            </a:r>
            <a:endParaRPr sz="1300"/>
          </a:p>
        </p:txBody>
      </p:sp>
      <p:sp>
        <p:nvSpPr>
          <p:cNvPr id="547" name="Google Shape;547;p62"/>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Quotes/Findings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3"/>
          <p:cNvSpPr txBox="1"/>
          <p:nvPr>
            <p:ph idx="1" type="subTitle"/>
          </p:nvPr>
        </p:nvSpPr>
        <p:spPr>
          <a:xfrm>
            <a:off x="895950" y="1682000"/>
            <a:ext cx="6414900" cy="2379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3rd year community college student in Miami studying Cybersecurity</a:t>
            </a:r>
            <a:endParaRPr/>
          </a:p>
          <a:p>
            <a:pPr indent="-317500" lvl="0" marL="457200" rtl="0" algn="l">
              <a:spcBef>
                <a:spcPts val="0"/>
              </a:spcBef>
              <a:spcAft>
                <a:spcPts val="0"/>
              </a:spcAft>
              <a:buSzPts val="1400"/>
              <a:buChar char="●"/>
            </a:pPr>
            <a:r>
              <a:rPr lang="en"/>
              <a:t>Manages a part-time job while being a leader in the classroom</a:t>
            </a:r>
            <a:endParaRPr/>
          </a:p>
          <a:p>
            <a:pPr indent="-317500" lvl="0" marL="457200" rtl="0" algn="l">
              <a:spcBef>
                <a:spcPts val="0"/>
              </a:spcBef>
              <a:spcAft>
                <a:spcPts val="0"/>
              </a:spcAft>
              <a:buSzPts val="1400"/>
              <a:buChar char="●"/>
            </a:pPr>
            <a:r>
              <a:rPr lang="en"/>
              <a:t>Ginelle interviewed, took notes, and recorded</a:t>
            </a:r>
            <a:endParaRPr/>
          </a:p>
        </p:txBody>
      </p:sp>
      <p:sp>
        <p:nvSpPr>
          <p:cNvPr id="553" name="Google Shape;553;p63"/>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Alexandra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7" name="Shape 557"/>
        <p:cNvGrpSpPr/>
        <p:nvPr/>
      </p:nvGrpSpPr>
      <p:grpSpPr>
        <a:xfrm>
          <a:off x="0" y="0"/>
          <a:ext cx="0" cy="0"/>
          <a:chOff x="0" y="0"/>
          <a:chExt cx="0" cy="0"/>
        </a:xfrm>
      </p:grpSpPr>
      <p:pic>
        <p:nvPicPr>
          <p:cNvPr id="558" name="Google Shape;558;p64"/>
          <p:cNvPicPr preferRelativeResize="0"/>
          <p:nvPr/>
        </p:nvPicPr>
        <p:blipFill rotWithShape="1">
          <a:blip r:embed="rId3">
            <a:alphaModFix/>
          </a:blip>
          <a:srcRect b="2250" l="2349" r="2548" t="2374"/>
          <a:stretch/>
        </p:blipFill>
        <p:spPr>
          <a:xfrm>
            <a:off x="1897150" y="82325"/>
            <a:ext cx="5338726" cy="4985923"/>
          </a:xfrm>
          <a:prstGeom prst="rect">
            <a:avLst/>
          </a:prstGeom>
          <a:noFill/>
          <a:ln>
            <a:noFill/>
          </a:ln>
        </p:spPr>
      </p:pic>
      <p:sp>
        <p:nvSpPr>
          <p:cNvPr id="559" name="Google Shape;559;p64"/>
          <p:cNvSpPr txBox="1"/>
          <p:nvPr>
            <p:ph idx="4294967295" type="title"/>
          </p:nvPr>
        </p:nvSpPr>
        <p:spPr>
          <a:xfrm rot="-5400000">
            <a:off x="-2403700" y="-625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Alexandra</a:t>
            </a:r>
            <a:endParaRPr/>
          </a:p>
        </p:txBody>
      </p:sp>
      <p:cxnSp>
        <p:nvCxnSpPr>
          <p:cNvPr id="560" name="Google Shape;560;p64"/>
          <p:cNvCxnSpPr/>
          <p:nvPr/>
        </p:nvCxnSpPr>
        <p:spPr>
          <a:xfrm rot="10800000">
            <a:off x="4512163" y="-409127"/>
            <a:ext cx="12000" cy="5784300"/>
          </a:xfrm>
          <a:prstGeom prst="straightConnector1">
            <a:avLst/>
          </a:prstGeom>
          <a:noFill/>
          <a:ln cap="flat" cmpd="sng" w="76200">
            <a:solidFill>
              <a:schemeClr val="lt1"/>
            </a:solidFill>
            <a:prstDash val="solid"/>
            <a:round/>
            <a:headEnd len="med" w="med" type="none"/>
            <a:tailEnd len="med" w="med" type="none"/>
          </a:ln>
        </p:spPr>
      </p:cxnSp>
      <p:cxnSp>
        <p:nvCxnSpPr>
          <p:cNvPr id="561" name="Google Shape;561;p64"/>
          <p:cNvCxnSpPr/>
          <p:nvPr/>
        </p:nvCxnSpPr>
        <p:spPr>
          <a:xfrm flipH="1" rot="10800000">
            <a:off x="1569850" y="2593075"/>
            <a:ext cx="6085500" cy="6900"/>
          </a:xfrm>
          <a:prstGeom prst="straightConnector1">
            <a:avLst/>
          </a:prstGeom>
          <a:noFill/>
          <a:ln cap="flat" cmpd="sng" w="76200">
            <a:solidFill>
              <a:schemeClr val="lt1"/>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5"/>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Quotes/Findings</a:t>
            </a:r>
            <a:endParaRPr/>
          </a:p>
        </p:txBody>
      </p:sp>
      <p:sp>
        <p:nvSpPr>
          <p:cNvPr id="567" name="Google Shape;567;p65"/>
          <p:cNvSpPr txBox="1"/>
          <p:nvPr/>
        </p:nvSpPr>
        <p:spPr>
          <a:xfrm>
            <a:off x="713225" y="1917865"/>
            <a:ext cx="2486100" cy="4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rgbClr val="000000"/>
              </a:solidFill>
              <a:latin typeface="Vidaloka"/>
              <a:ea typeface="Vidaloka"/>
              <a:cs typeface="Vidaloka"/>
              <a:sym typeface="Vidaloka"/>
            </a:endParaRPr>
          </a:p>
        </p:txBody>
      </p:sp>
      <p:sp>
        <p:nvSpPr>
          <p:cNvPr id="568" name="Google Shape;568;p65"/>
          <p:cNvSpPr txBox="1"/>
          <p:nvPr/>
        </p:nvSpPr>
        <p:spPr>
          <a:xfrm>
            <a:off x="4716425" y="1917865"/>
            <a:ext cx="2486100" cy="4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rgbClr val="000000"/>
              </a:solidFill>
              <a:latin typeface="Vidaloka"/>
              <a:ea typeface="Vidaloka"/>
              <a:cs typeface="Vidaloka"/>
              <a:sym typeface="Vidaloka"/>
            </a:endParaRPr>
          </a:p>
        </p:txBody>
      </p:sp>
      <p:sp>
        <p:nvSpPr>
          <p:cNvPr id="569" name="Google Shape;569;p65"/>
          <p:cNvSpPr txBox="1"/>
          <p:nvPr/>
        </p:nvSpPr>
        <p:spPr>
          <a:xfrm>
            <a:off x="444500" y="1487375"/>
            <a:ext cx="6572400" cy="1693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accent1"/>
              </a:buClr>
              <a:buSzPts val="1400"/>
              <a:buFont typeface="Montserrat"/>
              <a:buChar char="●"/>
            </a:pPr>
            <a:r>
              <a:rPr lang="en">
                <a:solidFill>
                  <a:schemeClr val="dk1"/>
                </a:solidFill>
                <a:latin typeface="Montserrat"/>
                <a:ea typeface="Montserrat"/>
                <a:cs typeface="Montserrat"/>
                <a:sym typeface="Montserrat"/>
              </a:rPr>
              <a:t>“Out of sight, out of mind” is how she approaches the future.</a:t>
            </a:r>
            <a:endParaRPr>
              <a:solidFill>
                <a:schemeClr val="dk1"/>
              </a:solidFill>
              <a:latin typeface="Montserrat"/>
              <a:ea typeface="Montserrat"/>
              <a:cs typeface="Montserrat"/>
              <a:sym typeface="Montserrat"/>
            </a:endParaRPr>
          </a:p>
          <a:p>
            <a:pPr indent="-317500" lvl="0" marL="457200" rtl="0" algn="l">
              <a:spcBef>
                <a:spcPts val="0"/>
              </a:spcBef>
              <a:spcAft>
                <a:spcPts val="0"/>
              </a:spcAft>
              <a:buClr>
                <a:schemeClr val="accent1"/>
              </a:buClr>
              <a:buSzPts val="1400"/>
              <a:buFont typeface="Montserrat"/>
              <a:buChar char="●"/>
            </a:pPr>
            <a:r>
              <a:rPr lang="en">
                <a:solidFill>
                  <a:schemeClr val="dk1"/>
                </a:solidFill>
                <a:latin typeface="Montserrat"/>
                <a:ea typeface="Montserrat"/>
                <a:cs typeface="Montserrat"/>
                <a:sym typeface="Montserrat"/>
              </a:rPr>
              <a:t>Fears an imbalance between her future and staying true to her passions.</a:t>
            </a:r>
            <a:endParaRPr>
              <a:solidFill>
                <a:schemeClr val="dk1"/>
              </a:solidFill>
              <a:latin typeface="Montserrat"/>
              <a:ea typeface="Montserrat"/>
              <a:cs typeface="Montserrat"/>
              <a:sym typeface="Montserrat"/>
            </a:endParaRPr>
          </a:p>
          <a:p>
            <a:pPr indent="-317500" lvl="0" marL="457200" rtl="0" algn="l">
              <a:spcBef>
                <a:spcPts val="0"/>
              </a:spcBef>
              <a:spcAft>
                <a:spcPts val="0"/>
              </a:spcAft>
              <a:buClr>
                <a:schemeClr val="dk1"/>
              </a:buClr>
              <a:buSzPts val="1400"/>
              <a:buFont typeface="Montserrat"/>
              <a:buChar char="●"/>
            </a:pPr>
            <a:r>
              <a:rPr lang="en">
                <a:solidFill>
                  <a:schemeClr val="dk1"/>
                </a:solidFill>
                <a:latin typeface="Montserrat"/>
                <a:ea typeface="Montserrat"/>
                <a:cs typeface="Montserrat"/>
                <a:sym typeface="Montserrat"/>
              </a:rPr>
              <a:t>Two types of stress: while there was a big stressor placed on academics as the immediate </a:t>
            </a:r>
            <a:r>
              <a:rPr lang="en">
                <a:solidFill>
                  <a:schemeClr val="dk1"/>
                </a:solidFill>
                <a:latin typeface="Montserrat"/>
                <a:ea typeface="Montserrat"/>
                <a:cs typeface="Montserrat"/>
                <a:sym typeface="Montserrat"/>
              </a:rPr>
              <a:t>surrounding</a:t>
            </a:r>
            <a:r>
              <a:rPr lang="en">
                <a:solidFill>
                  <a:schemeClr val="dk1"/>
                </a:solidFill>
                <a:latin typeface="Montserrat"/>
                <a:ea typeface="Montserrat"/>
                <a:cs typeface="Montserrat"/>
                <a:sym typeface="Montserrat"/>
              </a:rPr>
              <a:t> environment, there was not a connection made between it and long-term post-graduate career plans.</a:t>
            </a:r>
            <a:endParaRPr>
              <a:solidFill>
                <a:schemeClr val="dk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66"/>
          <p:cNvSpPr txBox="1"/>
          <p:nvPr>
            <p:ph idx="1" type="subTitle"/>
          </p:nvPr>
        </p:nvSpPr>
        <p:spPr>
          <a:xfrm>
            <a:off x="763350" y="1335750"/>
            <a:ext cx="7362600" cy="3429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Graduate student at the University of Iowa studying to be a school counselor</a:t>
            </a:r>
            <a:endParaRPr/>
          </a:p>
          <a:p>
            <a:pPr indent="-317500" lvl="0" marL="457200" rtl="0" algn="l">
              <a:spcBef>
                <a:spcPts val="0"/>
              </a:spcBef>
              <a:spcAft>
                <a:spcPts val="0"/>
              </a:spcAft>
              <a:buSzPts val="1400"/>
              <a:buChar char="●"/>
            </a:pPr>
            <a:r>
              <a:rPr lang="en"/>
              <a:t>Collegiate rugby player hoping to go pro</a:t>
            </a:r>
            <a:endParaRPr/>
          </a:p>
          <a:p>
            <a:pPr indent="-317500" lvl="0" marL="457200" rtl="0" algn="l">
              <a:spcBef>
                <a:spcPts val="0"/>
              </a:spcBef>
              <a:spcAft>
                <a:spcPts val="0"/>
              </a:spcAft>
              <a:buSzPts val="1400"/>
              <a:buChar char="●"/>
            </a:pPr>
            <a:r>
              <a:rPr lang="en"/>
              <a:t>Graduates college in spring 2025</a:t>
            </a:r>
            <a:endParaRPr/>
          </a:p>
          <a:p>
            <a:pPr indent="-317500" lvl="0" marL="457200" rtl="0" algn="l">
              <a:spcBef>
                <a:spcPts val="0"/>
              </a:spcBef>
              <a:spcAft>
                <a:spcPts val="0"/>
              </a:spcAft>
              <a:buSzPts val="1400"/>
              <a:buChar char="●"/>
            </a:pPr>
            <a:r>
              <a:rPr lang="en"/>
              <a:t>Grace interviewed and took notes</a:t>
            </a:r>
            <a:endParaRPr/>
          </a:p>
        </p:txBody>
      </p:sp>
      <p:sp>
        <p:nvSpPr>
          <p:cNvPr id="575" name="Google Shape;575;p66"/>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Sara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7"/>
          <p:cNvSpPr/>
          <p:nvPr/>
        </p:nvSpPr>
        <p:spPr>
          <a:xfrm>
            <a:off x="948200" y="521550"/>
            <a:ext cx="33153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1" name="Google Shape;581;p67"/>
          <p:cNvSpPr/>
          <p:nvPr/>
        </p:nvSpPr>
        <p:spPr>
          <a:xfrm>
            <a:off x="4415775" y="521550"/>
            <a:ext cx="33153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2" name="Google Shape;582;p67"/>
          <p:cNvSpPr/>
          <p:nvPr/>
        </p:nvSpPr>
        <p:spPr>
          <a:xfrm>
            <a:off x="948200" y="2687700"/>
            <a:ext cx="33153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3" name="Google Shape;583;p67"/>
          <p:cNvSpPr/>
          <p:nvPr/>
        </p:nvSpPr>
        <p:spPr>
          <a:xfrm>
            <a:off x="4415775" y="2687700"/>
            <a:ext cx="33153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4" name="Google Shape;584;p67"/>
          <p:cNvSpPr txBox="1"/>
          <p:nvPr/>
        </p:nvSpPr>
        <p:spPr>
          <a:xfrm>
            <a:off x="948200" y="445350"/>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Say</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585" name="Google Shape;585;p67"/>
          <p:cNvSpPr txBox="1"/>
          <p:nvPr/>
        </p:nvSpPr>
        <p:spPr>
          <a:xfrm>
            <a:off x="4415775" y="445350"/>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Think</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586" name="Google Shape;586;p67"/>
          <p:cNvSpPr txBox="1"/>
          <p:nvPr/>
        </p:nvSpPr>
        <p:spPr>
          <a:xfrm>
            <a:off x="948200" y="2611500"/>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Do</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587" name="Google Shape;587;p67"/>
          <p:cNvSpPr txBox="1"/>
          <p:nvPr/>
        </p:nvSpPr>
        <p:spPr>
          <a:xfrm>
            <a:off x="4415775" y="2611500"/>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Feel</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588" name="Google Shape;588;p67"/>
          <p:cNvSpPr txBox="1"/>
          <p:nvPr/>
        </p:nvSpPr>
        <p:spPr>
          <a:xfrm>
            <a:off x="970225" y="754650"/>
            <a:ext cx="3381300" cy="15861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Main stressors are finances and lifestyle post-graduation</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Her graduate program does an excellent job of connecting students with job opportunities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Confident about her choice of career path</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Career path is extremely dependent on location of school district and regional government policies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Chosen career path provides relatively low pay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Currently in a difficult transitional period characterized by uncertainty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Rugby team is a good fallback for mental health and emotional support</a:t>
            </a:r>
            <a:endParaRPr sz="900">
              <a:solidFill>
                <a:srgbClr val="595959"/>
              </a:solidFill>
            </a:endParaRPr>
          </a:p>
        </p:txBody>
      </p:sp>
      <p:sp>
        <p:nvSpPr>
          <p:cNvPr id="589" name="Google Shape;589;p67"/>
          <p:cNvSpPr txBox="1"/>
          <p:nvPr/>
        </p:nvSpPr>
        <p:spPr>
          <a:xfrm>
            <a:off x="4382775" y="733350"/>
            <a:ext cx="3381300" cy="15861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More worried about post-graduate lifestyle than about finding jobs specifically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Concerned about potential challenges with lifestyle impacting her performance at work</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Unsure how to make friends at work outside of rugby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Trying to determine location based on state and licensure policies, proximity to family and “vibes of the place”</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Concerned about cost of living</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Hoping to play rugby professionally post-graduation, so location choices are also restricted by availability of athletic opportunities</a:t>
            </a:r>
            <a:endParaRPr sz="900">
              <a:solidFill>
                <a:srgbClr val="595959"/>
              </a:solidFill>
            </a:endParaRPr>
          </a:p>
        </p:txBody>
      </p:sp>
      <p:sp>
        <p:nvSpPr>
          <p:cNvPr id="590" name="Google Shape;590;p67"/>
          <p:cNvSpPr txBox="1"/>
          <p:nvPr/>
        </p:nvSpPr>
        <p:spPr>
          <a:xfrm>
            <a:off x="915200" y="2889550"/>
            <a:ext cx="3381300" cy="18246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Plays rugby at the collegiate level</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Actively pursues professional rugby opportunities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Seeks jobs via Indeed, LinkedIn, Handshake</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Talks to school advisors and goes to career center</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Goes straight to the school district to ask about school counselor openings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Relies heavily on rugby team socially and emotionally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Journals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Goes to therapy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Meditates</a:t>
            </a:r>
            <a:endParaRPr sz="900">
              <a:solidFill>
                <a:srgbClr val="595959"/>
              </a:solidFill>
            </a:endParaRPr>
          </a:p>
        </p:txBody>
      </p:sp>
      <p:sp>
        <p:nvSpPr>
          <p:cNvPr id="591" name="Google Shape;591;p67"/>
          <p:cNvSpPr txBox="1"/>
          <p:nvPr/>
        </p:nvSpPr>
        <p:spPr>
          <a:xfrm>
            <a:off x="4382775" y="2889550"/>
            <a:ext cx="3381300" cy="18246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Anxious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Worried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Concerned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Uncertain</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Stressed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Performance anxiety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Isolated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Lonely</a:t>
            </a:r>
            <a:endParaRPr sz="900">
              <a:solidFill>
                <a:srgbClr val="595959"/>
              </a:solidFill>
            </a:endParaRPr>
          </a:p>
          <a:p>
            <a:pPr indent="0" lvl="0" marL="457200" rtl="0" algn="l">
              <a:spcBef>
                <a:spcPts val="0"/>
              </a:spcBef>
              <a:spcAft>
                <a:spcPts val="0"/>
              </a:spcAft>
              <a:buNone/>
            </a:pPr>
            <a:r>
              <a:t/>
            </a:r>
            <a:endParaRPr sz="900">
              <a:solidFill>
                <a:srgbClr val="595959"/>
              </a:solidFill>
            </a:endParaRPr>
          </a:p>
        </p:txBody>
      </p:sp>
      <p:sp>
        <p:nvSpPr>
          <p:cNvPr id="592" name="Google Shape;592;p67"/>
          <p:cNvSpPr txBox="1"/>
          <p:nvPr>
            <p:ph type="title"/>
          </p:nvPr>
        </p:nvSpPr>
        <p:spPr>
          <a:xfrm rot="-5400000">
            <a:off x="-2403700" y="-625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Sara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68"/>
          <p:cNvSpPr txBox="1"/>
          <p:nvPr>
            <p:ph idx="1" type="subTitle"/>
          </p:nvPr>
        </p:nvSpPr>
        <p:spPr>
          <a:xfrm>
            <a:off x="895950" y="1682000"/>
            <a:ext cx="6638700" cy="2379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More </a:t>
            </a:r>
            <a:r>
              <a:rPr lang="en"/>
              <a:t>concerned about quality of postgraduate life than about finding a job</a:t>
            </a:r>
            <a:endParaRPr/>
          </a:p>
          <a:p>
            <a:pPr indent="-317500" lvl="0" marL="457200" rtl="0" algn="l">
              <a:spcBef>
                <a:spcPts val="0"/>
              </a:spcBef>
              <a:spcAft>
                <a:spcPts val="0"/>
              </a:spcAft>
              <a:buSzPts val="1400"/>
              <a:buChar char="●"/>
            </a:pPr>
            <a:r>
              <a:rPr lang="en"/>
              <a:t>Concerned about isolation and making friends</a:t>
            </a:r>
            <a:endParaRPr/>
          </a:p>
          <a:p>
            <a:pPr indent="-317500" lvl="0" marL="457200" rtl="0" algn="l">
              <a:spcBef>
                <a:spcPts val="0"/>
              </a:spcBef>
              <a:spcAft>
                <a:spcPts val="0"/>
              </a:spcAft>
              <a:buSzPts val="1400"/>
              <a:buChar char="●"/>
            </a:pPr>
            <a:r>
              <a:rPr lang="en"/>
              <a:t>Relies heavily on her sports team for mental health resources and community</a:t>
            </a:r>
            <a:endParaRPr/>
          </a:p>
        </p:txBody>
      </p:sp>
      <p:sp>
        <p:nvSpPr>
          <p:cNvPr id="598" name="Google Shape;598;p68"/>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Quotes/Findings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69"/>
          <p:cNvSpPr txBox="1"/>
          <p:nvPr>
            <p:ph idx="1" type="subTitle"/>
          </p:nvPr>
        </p:nvSpPr>
        <p:spPr>
          <a:xfrm>
            <a:off x="763350" y="1335750"/>
            <a:ext cx="7362600" cy="3429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Recent graduate from Santa Clara University with an undergrad in psychology</a:t>
            </a:r>
            <a:endParaRPr/>
          </a:p>
          <a:p>
            <a:pPr indent="-317500" lvl="0" marL="457200" rtl="0" algn="l">
              <a:spcBef>
                <a:spcPts val="0"/>
              </a:spcBef>
              <a:spcAft>
                <a:spcPts val="0"/>
              </a:spcAft>
              <a:buSzPts val="1400"/>
              <a:buChar char="●"/>
            </a:pPr>
            <a:r>
              <a:rPr lang="en"/>
              <a:t>Living at home and working as a behavioral therapist while pursuing further education in psychology</a:t>
            </a:r>
            <a:endParaRPr/>
          </a:p>
          <a:p>
            <a:pPr indent="-317500" lvl="0" marL="457200" rtl="0" algn="l">
              <a:spcBef>
                <a:spcPts val="0"/>
              </a:spcBef>
              <a:spcAft>
                <a:spcPts val="0"/>
              </a:spcAft>
              <a:buSzPts val="1400"/>
              <a:buChar char="●"/>
            </a:pPr>
            <a:r>
              <a:rPr b="1" lang="en"/>
              <a:t>Edge case - college graduate currently jobseeking</a:t>
            </a:r>
            <a:endParaRPr b="1"/>
          </a:p>
          <a:p>
            <a:pPr indent="-317500" lvl="0" marL="457200" rtl="0" algn="l">
              <a:spcBef>
                <a:spcPts val="0"/>
              </a:spcBef>
              <a:spcAft>
                <a:spcPts val="0"/>
              </a:spcAft>
              <a:buSzPts val="1400"/>
              <a:buChar char="●"/>
            </a:pPr>
            <a:r>
              <a:rPr lang="en"/>
              <a:t>Grace interviewed and recorded</a:t>
            </a:r>
            <a:endParaRPr/>
          </a:p>
        </p:txBody>
      </p:sp>
      <p:sp>
        <p:nvSpPr>
          <p:cNvPr id="604" name="Google Shape;604;p69"/>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Trevor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0"/>
          <p:cNvSpPr txBox="1"/>
          <p:nvPr>
            <p:ph type="title"/>
          </p:nvPr>
        </p:nvSpPr>
        <p:spPr>
          <a:xfrm rot="-5400000">
            <a:off x="-2414700" y="10087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Trevor</a:t>
            </a:r>
            <a:endParaRPr/>
          </a:p>
        </p:txBody>
      </p:sp>
      <p:sp>
        <p:nvSpPr>
          <p:cNvPr id="610" name="Google Shape;610;p70"/>
          <p:cNvSpPr/>
          <p:nvPr/>
        </p:nvSpPr>
        <p:spPr>
          <a:xfrm>
            <a:off x="948200" y="483763"/>
            <a:ext cx="33153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1" name="Google Shape;611;p70"/>
          <p:cNvSpPr/>
          <p:nvPr/>
        </p:nvSpPr>
        <p:spPr>
          <a:xfrm>
            <a:off x="4415775" y="483763"/>
            <a:ext cx="35649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2" name="Google Shape;612;p70"/>
          <p:cNvSpPr/>
          <p:nvPr/>
        </p:nvSpPr>
        <p:spPr>
          <a:xfrm>
            <a:off x="948200" y="2649913"/>
            <a:ext cx="33153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3" name="Google Shape;613;p70"/>
          <p:cNvSpPr/>
          <p:nvPr/>
        </p:nvSpPr>
        <p:spPr>
          <a:xfrm>
            <a:off x="4415775" y="2649913"/>
            <a:ext cx="3564900" cy="2026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4" name="Google Shape;614;p70"/>
          <p:cNvSpPr txBox="1"/>
          <p:nvPr/>
        </p:nvSpPr>
        <p:spPr>
          <a:xfrm>
            <a:off x="948200" y="407563"/>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Say</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615" name="Google Shape;615;p70"/>
          <p:cNvSpPr txBox="1"/>
          <p:nvPr/>
        </p:nvSpPr>
        <p:spPr>
          <a:xfrm>
            <a:off x="4415775" y="407563"/>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Think</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616" name="Google Shape;616;p70"/>
          <p:cNvSpPr txBox="1"/>
          <p:nvPr/>
        </p:nvSpPr>
        <p:spPr>
          <a:xfrm>
            <a:off x="948200" y="2573713"/>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Do</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617" name="Google Shape;617;p70"/>
          <p:cNvSpPr txBox="1"/>
          <p:nvPr/>
        </p:nvSpPr>
        <p:spPr>
          <a:xfrm>
            <a:off x="4415775" y="2573713"/>
            <a:ext cx="331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595959"/>
                </a:solidFill>
              </a:rPr>
              <a:t>Feel</a:t>
            </a:r>
            <a:endParaRPr b="1">
              <a:solidFill>
                <a:srgbClr val="595959"/>
              </a:solidFill>
            </a:endParaRPr>
          </a:p>
          <a:p>
            <a:pPr indent="0" lvl="0" marL="0" rtl="0" algn="ctr">
              <a:spcBef>
                <a:spcPts val="0"/>
              </a:spcBef>
              <a:spcAft>
                <a:spcPts val="0"/>
              </a:spcAft>
              <a:buNone/>
            </a:pPr>
            <a:r>
              <a:t/>
            </a:r>
            <a:endParaRPr b="1">
              <a:solidFill>
                <a:srgbClr val="595959"/>
              </a:solidFill>
            </a:endParaRPr>
          </a:p>
        </p:txBody>
      </p:sp>
      <p:sp>
        <p:nvSpPr>
          <p:cNvPr id="618" name="Google Shape;618;p70"/>
          <p:cNvSpPr txBox="1"/>
          <p:nvPr/>
        </p:nvSpPr>
        <p:spPr>
          <a:xfrm>
            <a:off x="817825" y="716863"/>
            <a:ext cx="3564900" cy="15861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Main stressor is certainty about whether he has chosen the right career path</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“Before this, I never worried about what my future was going to be, because it was so easy in college”</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Worried about “hypothetical incomes 8 years from now”</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“Is this investment worth it? Am I wasting five years of my life to pursue something that’s going to be a dead end?”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Knew he wanted to be a psych major since before entering college, but previously studied business out of pressure to pursue something more “predictable”</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“You spend 80% of your adult life doing work. If you hate your job, you’re going to hate your life”</a:t>
            </a:r>
            <a:endParaRPr sz="900">
              <a:solidFill>
                <a:srgbClr val="595959"/>
              </a:solidFill>
            </a:endParaRPr>
          </a:p>
        </p:txBody>
      </p:sp>
      <p:sp>
        <p:nvSpPr>
          <p:cNvPr id="619" name="Google Shape;619;p70"/>
          <p:cNvSpPr txBox="1"/>
          <p:nvPr/>
        </p:nvSpPr>
        <p:spPr>
          <a:xfrm>
            <a:off x="4306575" y="695563"/>
            <a:ext cx="3657600" cy="15861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Concerned about job satisfaction and lifestyle outcomes down the road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Doesn’t feel well-connected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Would rather make half as much money and do something he enjoys than do something he hates for the price tag</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Still doubts whether he did the right thing by swapping from business to psychology</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“Doesn’t know enough about what careers are out there” to seriously consider many alternatives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Worries about whether he’s spending his time correctly in the immediate future, looking for the right jobs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Wishes class was in-person</a:t>
            </a:r>
            <a:endParaRPr sz="900">
              <a:solidFill>
                <a:srgbClr val="595959"/>
              </a:solidFill>
            </a:endParaRPr>
          </a:p>
        </p:txBody>
      </p:sp>
      <p:sp>
        <p:nvSpPr>
          <p:cNvPr id="620" name="Google Shape;620;p70"/>
          <p:cNvSpPr txBox="1"/>
          <p:nvPr/>
        </p:nvSpPr>
        <p:spPr>
          <a:xfrm>
            <a:off x="915200" y="2851763"/>
            <a:ext cx="3381300" cy="18246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Talks to professors about post-grad opportunities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Talks to mental health professionals in his life (family friends, etc.)</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Studies for masters at night</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Uses Handshake to look for jobs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Gym for mental health</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Socializes with post-college age range for mental health</a:t>
            </a:r>
            <a:endParaRPr sz="900">
              <a:solidFill>
                <a:srgbClr val="595959"/>
              </a:solidFill>
            </a:endParaRPr>
          </a:p>
        </p:txBody>
      </p:sp>
      <p:sp>
        <p:nvSpPr>
          <p:cNvPr id="621" name="Google Shape;621;p70"/>
          <p:cNvSpPr txBox="1"/>
          <p:nvPr/>
        </p:nvSpPr>
        <p:spPr>
          <a:xfrm>
            <a:off x="4444725" y="2911338"/>
            <a:ext cx="3381300" cy="1824600"/>
          </a:xfrm>
          <a:prstGeom prst="rect">
            <a:avLst/>
          </a:prstGeom>
          <a:noFill/>
          <a:ln>
            <a:noFill/>
          </a:ln>
        </p:spPr>
        <p:txBody>
          <a:bodyPr anchorCtr="0" anchor="t" bIns="91425" lIns="91425" spcFirstLastPara="1" rIns="91425" wrap="square" tIns="91425">
            <a:noAutofit/>
          </a:bodyPr>
          <a:lstStyle/>
          <a:p>
            <a:pPr indent="-285750" lvl="0" marL="457200" rtl="0" algn="l">
              <a:spcBef>
                <a:spcPts val="0"/>
              </a:spcBef>
              <a:spcAft>
                <a:spcPts val="0"/>
              </a:spcAft>
              <a:buClr>
                <a:srgbClr val="595959"/>
              </a:buClr>
              <a:buSzPts val="900"/>
              <a:buChar char="●"/>
            </a:pPr>
            <a:r>
              <a:rPr lang="en" sz="900">
                <a:solidFill>
                  <a:srgbClr val="595959"/>
                </a:solidFill>
              </a:rPr>
              <a:t>Anxious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Focused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Isolated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Unrooted</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Serious</a:t>
            </a:r>
            <a:endParaRPr sz="900">
              <a:solidFill>
                <a:srgbClr val="595959"/>
              </a:solidFill>
            </a:endParaRPr>
          </a:p>
          <a:p>
            <a:pPr indent="-285750" lvl="0" marL="457200" rtl="0" algn="l">
              <a:spcBef>
                <a:spcPts val="0"/>
              </a:spcBef>
              <a:spcAft>
                <a:spcPts val="0"/>
              </a:spcAft>
              <a:buClr>
                <a:srgbClr val="595959"/>
              </a:buClr>
              <a:buSzPts val="900"/>
              <a:buChar char="●"/>
            </a:pPr>
            <a:r>
              <a:rPr lang="en" sz="900">
                <a:solidFill>
                  <a:srgbClr val="595959"/>
                </a:solidFill>
              </a:rPr>
              <a:t>Pressure</a:t>
            </a:r>
            <a:endParaRPr sz="900">
              <a:solidFill>
                <a:srgbClr val="595959"/>
              </a:solidFill>
            </a:endParaRPr>
          </a:p>
          <a:p>
            <a:pPr indent="0" lvl="0" marL="457200" rtl="0" algn="l">
              <a:spcBef>
                <a:spcPts val="0"/>
              </a:spcBef>
              <a:spcAft>
                <a:spcPts val="0"/>
              </a:spcAft>
              <a:buNone/>
            </a:pPr>
            <a:r>
              <a:t/>
            </a:r>
            <a:endParaRPr sz="9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71"/>
          <p:cNvSpPr txBox="1"/>
          <p:nvPr>
            <p:ph idx="1" type="subTitle"/>
          </p:nvPr>
        </p:nvSpPr>
        <p:spPr>
          <a:xfrm>
            <a:off x="895950" y="1682000"/>
            <a:ext cx="6638700" cy="2379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Most concerned about job satisfaction and whether he’s chosen the right career path</a:t>
            </a:r>
            <a:endParaRPr/>
          </a:p>
          <a:p>
            <a:pPr indent="-317500" lvl="0" marL="457200" rtl="0" algn="l">
              <a:spcBef>
                <a:spcPts val="0"/>
              </a:spcBef>
              <a:spcAft>
                <a:spcPts val="0"/>
              </a:spcAft>
              <a:buSzPts val="1400"/>
              <a:buChar char="●"/>
            </a:pPr>
            <a:r>
              <a:rPr lang="en"/>
              <a:t>Doesn’t feel like he has adequate resources to figure this out or explore alternatives</a:t>
            </a:r>
            <a:endParaRPr/>
          </a:p>
        </p:txBody>
      </p:sp>
      <p:sp>
        <p:nvSpPr>
          <p:cNvPr id="627" name="Google Shape;627;p71"/>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Quotes/Findings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72"/>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 &amp; Takeaways</a:t>
            </a:r>
            <a:endParaRPr/>
          </a:p>
        </p:txBody>
      </p:sp>
      <p:sp>
        <p:nvSpPr>
          <p:cNvPr id="633" name="Google Shape;633;p72"/>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Impending and recent college graduates feel a lack of resources for genuinely connecting with professionals in their field</a:t>
            </a:r>
            <a:endParaRPr sz="1600"/>
          </a:p>
          <a:p>
            <a:pPr indent="-330200" lvl="0" marL="457200" rtl="0" algn="l">
              <a:spcBef>
                <a:spcPts val="0"/>
              </a:spcBef>
              <a:spcAft>
                <a:spcPts val="0"/>
              </a:spcAft>
              <a:buSzPts val="1600"/>
              <a:buChar char="●"/>
            </a:pPr>
            <a:r>
              <a:rPr lang="en" sz="1600"/>
              <a:t>Both job availability and career fulfillment are concerns</a:t>
            </a:r>
            <a:endParaRPr sz="1600"/>
          </a:p>
          <a:p>
            <a:pPr indent="-330200" lvl="0" marL="457200" rtl="0" algn="l">
              <a:spcBef>
                <a:spcPts val="0"/>
              </a:spcBef>
              <a:spcAft>
                <a:spcPts val="0"/>
              </a:spcAft>
              <a:buSzPts val="1600"/>
              <a:buChar char="●"/>
            </a:pPr>
            <a:r>
              <a:rPr lang="en" sz="1600"/>
              <a:t>Graduates worry about </a:t>
            </a:r>
            <a:r>
              <a:rPr lang="en" sz="1600"/>
              <a:t>feeling</a:t>
            </a:r>
            <a:r>
              <a:rPr lang="en" sz="1600"/>
              <a:t> socially isolated after leaving college</a:t>
            </a:r>
            <a:endParaRPr sz="1600"/>
          </a:p>
          <a:p>
            <a:pPr indent="-330200" lvl="0" marL="457200" rtl="0" algn="l">
              <a:spcBef>
                <a:spcPts val="0"/>
              </a:spcBef>
              <a:spcAft>
                <a:spcPts val="0"/>
              </a:spcAft>
              <a:buSzPts val="1600"/>
              <a:buChar char="●"/>
            </a:pPr>
            <a:r>
              <a:rPr lang="en" sz="1600"/>
              <a:t>Stress about the future can lead college students to be avoidant of career objectives</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73"/>
          <p:cNvSpPr txBox="1"/>
          <p:nvPr>
            <p:ph type="title"/>
          </p:nvPr>
        </p:nvSpPr>
        <p:spPr>
          <a:xfrm>
            <a:off x="647150" y="556200"/>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Steps</a:t>
            </a:r>
            <a:endParaRPr/>
          </a:p>
        </p:txBody>
      </p:sp>
      <p:sp>
        <p:nvSpPr>
          <p:cNvPr id="639" name="Google Shape;639;p73"/>
          <p:cNvSpPr txBox="1"/>
          <p:nvPr/>
        </p:nvSpPr>
        <p:spPr>
          <a:xfrm>
            <a:off x="760950" y="1544050"/>
            <a:ext cx="6344100" cy="2678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2"/>
              </a:buClr>
              <a:buSzPts val="1800"/>
              <a:buFont typeface="Montserrat"/>
              <a:buChar char="●"/>
            </a:pPr>
            <a:r>
              <a:rPr lang="en" sz="1800">
                <a:solidFill>
                  <a:schemeClr val="dk2"/>
                </a:solidFill>
                <a:latin typeface="Montserrat"/>
                <a:ea typeface="Montserrat"/>
                <a:cs typeface="Montserrat"/>
                <a:sym typeface="Montserrat"/>
              </a:rPr>
              <a:t>Narrow scope and conduct more specific, targeted interviews with pre-determined questions</a:t>
            </a:r>
            <a:endParaRPr sz="1800">
              <a:solidFill>
                <a:schemeClr val="dk2"/>
              </a:solidFill>
              <a:latin typeface="Montserrat"/>
              <a:ea typeface="Montserrat"/>
              <a:cs typeface="Montserrat"/>
              <a:sym typeface="Montserrat"/>
            </a:endParaRPr>
          </a:p>
          <a:p>
            <a:pPr indent="-342900" lvl="0" marL="457200" rtl="0" algn="l">
              <a:spcBef>
                <a:spcPts val="0"/>
              </a:spcBef>
              <a:spcAft>
                <a:spcPts val="0"/>
              </a:spcAft>
              <a:buClr>
                <a:schemeClr val="dk2"/>
              </a:buClr>
              <a:buSzPts val="1800"/>
              <a:buFont typeface="Montserrat"/>
              <a:buChar char="●"/>
            </a:pPr>
            <a:r>
              <a:rPr lang="en" sz="1800">
                <a:solidFill>
                  <a:schemeClr val="dk2"/>
                </a:solidFill>
                <a:latin typeface="Montserrat"/>
                <a:ea typeface="Montserrat"/>
                <a:cs typeface="Montserrat"/>
                <a:sym typeface="Montserrat"/>
              </a:rPr>
              <a:t>Interview more non-Stanford students in the Bay Area</a:t>
            </a:r>
            <a:endParaRPr sz="1800">
              <a:solidFill>
                <a:schemeClr val="dk2"/>
              </a:solidFill>
              <a:latin typeface="Montserrat"/>
              <a:ea typeface="Montserrat"/>
              <a:cs typeface="Montserrat"/>
              <a:sym typeface="Montserrat"/>
            </a:endParaRPr>
          </a:p>
          <a:p>
            <a:pPr indent="-342900" lvl="0" marL="457200" rtl="0" algn="l">
              <a:spcBef>
                <a:spcPts val="0"/>
              </a:spcBef>
              <a:spcAft>
                <a:spcPts val="0"/>
              </a:spcAft>
              <a:buClr>
                <a:schemeClr val="dk2"/>
              </a:buClr>
              <a:buSzPts val="1800"/>
              <a:buFont typeface="Montserrat"/>
              <a:buChar char="●"/>
            </a:pPr>
            <a:r>
              <a:rPr lang="en" sz="1800">
                <a:solidFill>
                  <a:schemeClr val="dk2"/>
                </a:solidFill>
                <a:latin typeface="Montserrat"/>
                <a:ea typeface="Montserrat"/>
                <a:cs typeface="Montserrat"/>
                <a:sym typeface="Montserrat"/>
              </a:rPr>
              <a:t>Interview alumni and professionals about their advice for and willingness to connect with students</a:t>
            </a:r>
            <a:endParaRPr sz="1800">
              <a:solidFill>
                <a:schemeClr val="dk2"/>
              </a:solidFill>
              <a:latin typeface="Montserrat"/>
              <a:ea typeface="Montserrat"/>
              <a:cs typeface="Montserrat"/>
              <a:sym typeface="Montserrat"/>
            </a:endParaRPr>
          </a:p>
          <a:p>
            <a:pPr indent="-342900" lvl="0" marL="457200" rtl="0" algn="l">
              <a:spcBef>
                <a:spcPts val="0"/>
              </a:spcBef>
              <a:spcAft>
                <a:spcPts val="0"/>
              </a:spcAft>
              <a:buClr>
                <a:schemeClr val="dk2"/>
              </a:buClr>
              <a:buSzPts val="1800"/>
              <a:buFont typeface="Montserrat"/>
              <a:buChar char="●"/>
            </a:pPr>
            <a:r>
              <a:rPr lang="en" sz="1800">
                <a:solidFill>
                  <a:schemeClr val="dk2"/>
                </a:solidFill>
                <a:latin typeface="Montserrat"/>
                <a:ea typeface="Montserrat"/>
                <a:cs typeface="Montserrat"/>
                <a:sym typeface="Montserrat"/>
              </a:rPr>
              <a:t>Randomize interviewees</a:t>
            </a:r>
            <a:endParaRPr sz="1800">
              <a:solidFill>
                <a:schemeClr val="dk2"/>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4"/>
          <p:cNvSpPr txBox="1"/>
          <p:nvPr>
            <p:ph type="title"/>
          </p:nvPr>
        </p:nvSpPr>
        <p:spPr>
          <a:xfrm>
            <a:off x="3279475" y="2164250"/>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E3E7F0"/>
      </a:lt1>
      <a:dk2>
        <a:srgbClr val="000000"/>
      </a:dk2>
      <a:lt2>
        <a:srgbClr val="E3E7F0"/>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